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409" r:id="rId2"/>
    <p:sldId id="473" r:id="rId3"/>
    <p:sldId id="511" r:id="rId4"/>
    <p:sldId id="537" r:id="rId5"/>
    <p:sldId id="539" r:id="rId6"/>
    <p:sldId id="557" r:id="rId7"/>
    <p:sldId id="510" r:id="rId8"/>
    <p:sldId id="489" r:id="rId9"/>
    <p:sldId id="509" r:id="rId10"/>
    <p:sldId id="558" r:id="rId11"/>
    <p:sldId id="559" r:id="rId12"/>
    <p:sldId id="560" r:id="rId13"/>
    <p:sldId id="575" r:id="rId14"/>
    <p:sldId id="561" r:id="rId15"/>
    <p:sldId id="562" r:id="rId16"/>
    <p:sldId id="563" r:id="rId17"/>
    <p:sldId id="564" r:id="rId18"/>
    <p:sldId id="565" r:id="rId19"/>
    <p:sldId id="566" r:id="rId20"/>
    <p:sldId id="567" r:id="rId21"/>
    <p:sldId id="568" r:id="rId22"/>
    <p:sldId id="569" r:id="rId23"/>
    <p:sldId id="574" r:id="rId24"/>
    <p:sldId id="570" r:id="rId25"/>
    <p:sldId id="571" r:id="rId26"/>
    <p:sldId id="572" r:id="rId27"/>
    <p:sldId id="5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97697" autoAdjust="0"/>
  </p:normalViewPr>
  <p:slideViewPr>
    <p:cSldViewPr snapToGrid="0">
      <p:cViewPr varScale="1">
        <p:scale>
          <a:sx n="89" d="100"/>
          <a:sy n="89" d="100"/>
        </p:scale>
        <p:origin x="-92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0.161948559790515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0.324937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0.34151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0.36249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78-4CE8-96FA-73BCE48A1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062648"/>
        <c:axId val="2112066504"/>
      </c:barChart>
      <c:catAx>
        <c:axId val="2112062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066504"/>
        <c:crosses val="autoZero"/>
        <c:auto val="1"/>
        <c:lblAlgn val="ctr"/>
        <c:lblOffset val="100"/>
        <c:noMultiLvlLbl val="0"/>
      </c:catAx>
      <c:valAx>
        <c:axId val="2112066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062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0.028128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0.080616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0.095094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0.127765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80-457F-ACAF-882FD489C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089592"/>
        <c:axId val="2112093400"/>
      </c:barChart>
      <c:catAx>
        <c:axId val="2112089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093400"/>
        <c:crosses val="autoZero"/>
        <c:auto val="1"/>
        <c:lblAlgn val="ctr"/>
        <c:lblOffset val="100"/>
        <c:noMultiLvlLbl val="0"/>
      </c:catAx>
      <c:valAx>
        <c:axId val="2112093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089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0.091907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0.120857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0.167553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0.175194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71-432D-BB2F-8023F9127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3853560"/>
        <c:axId val="2113857368"/>
      </c:barChart>
      <c:catAx>
        <c:axId val="2113853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3857368"/>
        <c:crosses val="autoZero"/>
        <c:auto val="1"/>
        <c:lblAlgn val="ctr"/>
        <c:lblOffset val="100"/>
        <c:noMultiLvlLbl val="0"/>
      </c:catAx>
      <c:valAx>
        <c:axId val="2113857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3853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intro</a:t>
            </a:r>
          </a:p>
          <a:p>
            <a:r>
              <a:rPr lang="en-US" dirty="0" smtClean="0"/>
              <a:t>Quick lines about lab:</a:t>
            </a:r>
          </a:p>
          <a:p>
            <a:r>
              <a:rPr lang="en-US" dirty="0" smtClean="0"/>
              <a:t>Lab41 is a Data Science Lab in Menlo</a:t>
            </a:r>
            <a:r>
              <a:rPr lang="en-US" baseline="0" dirty="0" smtClean="0"/>
              <a:t> Park, CA focused on solving data analytics problems plaguing the US Intelligence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0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1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78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8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best label = max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baseline="30000" dirty="0" err="1" smtClean="0"/>
              <a:t>T</a:t>
            </a:r>
            <a:r>
              <a:rPr lang="en-US" i="1" dirty="0" smtClean="0"/>
              <a:t> v</a:t>
            </a:r>
            <a:r>
              <a:rPr lang="en-US" i="1" baseline="-25000" dirty="0" smtClean="0"/>
              <a:t>i</a:t>
            </a:r>
          </a:p>
          <a:p>
            <a:endParaRPr lang="en-US" dirty="0" smtClean="0"/>
          </a:p>
          <a:p>
            <a:r>
              <a:rPr lang="en-US" dirty="0" smtClean="0"/>
              <a:t>Particularly bad with a lot of unstructured data and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2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rgbClr val="3366FF"/>
                </a:solidFill>
              </a:rPr>
              <a:t>Word </a:t>
            </a:r>
            <a:r>
              <a:rPr lang="en-US" sz="1200" dirty="0" err="1" smtClean="0">
                <a:solidFill>
                  <a:srgbClr val="3366FF"/>
                </a:solidFill>
              </a:rPr>
              <a:t>embeddings</a:t>
            </a:r>
            <a:r>
              <a:rPr lang="en-US" sz="1200" dirty="0" smtClean="0">
                <a:solidFill>
                  <a:srgbClr val="3366FF"/>
                </a:solidFill>
              </a:rPr>
              <a:t> use context &amp; sampling to optimize word vectors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5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6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4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51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6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3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</a:t>
            </a:r>
            <a:r>
              <a:rPr lang="en-US" baseline="0" dirty="0" smtClean="0"/>
              <a:t> will present one such challenge we worked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07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55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Rare: cases when words aren’t in YFCC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mentioned words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0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9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Add some graphic?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18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9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Training an image classifier is fairly common these days, however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Novel thing about our classifier is that we want to Train it on </a:t>
            </a:r>
            <a:r>
              <a:rPr lang="en-US" b="1" baseline="0" dirty="0" smtClean="0"/>
              <a:t>user generated content </a:t>
            </a:r>
            <a:r>
              <a:rPr lang="en-US" baseline="0" dirty="0" smtClean="0"/>
              <a:t>in contrast to a lot of current networks trained on the </a:t>
            </a:r>
            <a:r>
              <a:rPr lang="en-US" baseline="0" dirty="0" err="1" smtClean="0"/>
              <a:t>imagenet</a:t>
            </a:r>
            <a:r>
              <a:rPr lang="en-US" baseline="0" dirty="0" smtClean="0"/>
              <a:t> 1000 class vocab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expect that by training with open source imagery, we can enable classifying anything using potentially the entirety of the English language as a vocabulary!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This sort of capability would really help me because of how I currently deal with image 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can describe myself as an analog to a lot of the customers we work with.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I’m getting married in December,</a:t>
            </a:r>
          </a:p>
          <a:p>
            <a:r>
              <a:rPr lang="en-US" baseline="0" dirty="0" err="1" smtClean="0"/>
              <a:t>Fiance</a:t>
            </a:r>
            <a:r>
              <a:rPr lang="en-US" baseline="0" dirty="0" smtClean="0"/>
              <a:t> wants me to find pictures of us for our wedding slideshow and invites.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Long while back, I used to carefully setup my photo library. Folders with names, filenames with meaning.  I could manually find the photo or photos I was looking for.  </a:t>
            </a:r>
          </a:p>
          <a:p>
            <a:r>
              <a:rPr lang="en-US" baseline="0" dirty="0" smtClean="0"/>
              <a:t>Start with locating the properly titled folder in my collection, then browse through the descriptive filenames, and voila, locate the picture I was looking for!  This worked well as long as I maintained the quality of my library labelling.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Well I got lazy.  I ended up collected way too many photos than I could keep up with and I ended up just dumping them all into one folder, with no logic or descriptive labelling.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would take way too much time to keep up with my organization scheme!  Thumbs DOWN!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So I turned to readily available online tools.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Apple photos and Facebook helped out a great deal with facial recognition.  By uploading my collection to these apps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Google analyzes things beyond faces, and that’s good, but it’s a limited vocabulary.  Pink shirt might not be in vocab.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Additionally, if you are a business or  a </a:t>
            </a:r>
            <a:r>
              <a:rPr lang="en-US" baseline="0" dirty="0" err="1" smtClean="0"/>
              <a:t>govt</a:t>
            </a:r>
            <a:r>
              <a:rPr lang="en-US" baseline="0" dirty="0" smtClean="0"/>
              <a:t> org , you may not want to upload all your data to the internet for this type of image analysis like I did. 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set forth to create a general image search algorithm that could</a:t>
            </a:r>
          </a:p>
          <a:p>
            <a:r>
              <a:rPr lang="en-US" baseline="0" dirty="0" smtClean="0"/>
              <a:t>Classify using large vocabulary</a:t>
            </a:r>
          </a:p>
          <a:p>
            <a:r>
              <a:rPr lang="en-US" baseline="0" dirty="0" smtClean="0"/>
              <a:t>Take advantage of noisy training data</a:t>
            </a:r>
          </a:p>
          <a:p>
            <a:r>
              <a:rPr lang="en-US" baseline="0" dirty="0" smtClean="0"/>
              <a:t>Deal with multi concept images.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doing this, we knew we needed to be able to overcome a few issues…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6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Classifiers are great at 1000 word vocab, but using UGC means a classifier needs to be really good at working with a significantly larger vocabulary.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 do you get to a larger vocabulary?  If you’re google you can create more labels.  But that doesn’t work for the rest of us!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goal is to seek high performance using </a:t>
            </a:r>
            <a:r>
              <a:rPr lang="en-US" baseline="0" dirty="0" err="1" smtClean="0"/>
              <a:t>uncurated</a:t>
            </a:r>
            <a:r>
              <a:rPr lang="en-US" baseline="0" dirty="0" smtClean="0"/>
              <a:t> training data from the wild, like FLICKR, and spanning potentially millions of classes.</a:t>
            </a:r>
          </a:p>
          <a:p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Noise</a:t>
            </a:r>
            <a:r>
              <a:rPr lang="en-US" baseline="0" dirty="0" smtClean="0"/>
              <a:t> and relevance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Insufficient metadata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44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2352-6151-49C7-AD26-2A0EF3738831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6A80-72F2-44CD-8425-51234CD247AE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16D5-7645-4B2C-8849-E91CEE9C363A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F1DB-247E-4FB6-A010-7E888E262A3B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466A-95EB-4C29-AF7E-43623ED0E487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0F8B-95EA-4AC6-ABA0-B839B8B34FD6}" type="datetime1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9698-0CD1-4FC9-86D1-F7282B532844}" type="datetime1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26F2-2080-476B-AFFC-F6692EF73E17}" type="datetime1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C484-CBC1-4957-951D-21130A9590D7}" type="datetime1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05D4-9EDB-4BBC-A4AA-5CB72D3A3673}" type="datetime1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C485-E1B7-4859-B622-6EF0FD78DD70}" type="datetime1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37BD6-FDDD-4C73-BC22-D18509E68ED2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l41-srv-gpu04.b.internal:500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hyperlink" Target="mailto:bobg@iqt.org" TargetMode="External"/><Relationship Id="rId10" Type="http://schemas.openxmlformats.org/officeDocument/2006/relationships/hyperlink" Target="mailto:vsandesara@iq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6" y="3291188"/>
            <a:ext cx="93385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Images Worth A Million Words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Vishal </a:t>
            </a:r>
            <a:r>
              <a:rPr lang="en-US" sz="2000" dirty="0" err="1" smtClean="0">
                <a:solidFill>
                  <a:schemeClr val="bg1"/>
                </a:solidFill>
                <a:latin typeface="+mj-lt"/>
              </a:rPr>
              <a:t>Sandesara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and Karl Ni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October 2016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5791200" y="0"/>
            <a:chExt cx="12192000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5791200" y="0"/>
              <a:ext cx="12192000" cy="6858000"/>
              <a:chOff x="0" y="1"/>
              <a:chExt cx="12192000" cy="6858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"/>
                <a:ext cx="12192000" cy="6858000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74065" y="2773384"/>
                <a:ext cx="54509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err="1" smtClean="0">
                    <a:solidFill>
                      <a:schemeClr val="bg1"/>
                    </a:solidFill>
                  </a:rPr>
                  <a:t>Attalos</a:t>
                </a:r>
                <a:endParaRPr lang="en-US" sz="2000" dirty="0" smtClean="0">
                  <a:solidFill>
                    <a:schemeClr val="bg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3" y="6500873"/>
                <a:ext cx="717773" cy="238085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189767" y="3754852"/>
                <a:ext cx="6103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Searching images with words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10881157" y="3535325"/>
              <a:ext cx="20120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25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39" y="1190693"/>
            <a:ext cx="7247614" cy="5667307"/>
          </a:xfrm>
          <a:prstGeom prst="rect">
            <a:avLst/>
          </a:prstGeom>
        </p:spPr>
      </p:pic>
      <p:sp>
        <p:nvSpPr>
          <p:cNvPr id="201" name="Rounded Rectangle 200"/>
          <p:cNvSpPr/>
          <p:nvPr/>
        </p:nvSpPr>
        <p:spPr>
          <a:xfrm>
            <a:off x="4777115" y="1972353"/>
            <a:ext cx="4965883" cy="131995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ounded Rectangle 198"/>
          <p:cNvSpPr/>
          <p:nvPr/>
        </p:nvSpPr>
        <p:spPr>
          <a:xfrm>
            <a:off x="477634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0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of Neural Networks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1000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1828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8766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5627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80593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3723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0661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7523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82489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76344" y="1497669"/>
            <a:ext cx="270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ImageNet</a:t>
            </a:r>
            <a:r>
              <a:rPr lang="en-US" dirty="0" smtClean="0"/>
              <a:t> / Visual Genome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  <a:endCxn id="14" idx="0"/>
          </p:cNvCxnSpPr>
          <p:nvPr/>
        </p:nvCxnSpPr>
        <p:spPr>
          <a:xfrm>
            <a:off x="527861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5" idx="0"/>
          </p:cNvCxnSpPr>
          <p:nvPr/>
        </p:nvCxnSpPr>
        <p:spPr>
          <a:xfrm>
            <a:off x="584800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  <a:endCxn id="16" idx="0"/>
          </p:cNvCxnSpPr>
          <p:nvPr/>
        </p:nvCxnSpPr>
        <p:spPr>
          <a:xfrm>
            <a:off x="641661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  <a:endCxn id="17" idx="0"/>
          </p:cNvCxnSpPr>
          <p:nvPr/>
        </p:nvCxnSpPr>
        <p:spPr>
          <a:xfrm>
            <a:off x="696627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  <a:endCxn id="17" idx="0"/>
          </p:cNvCxnSpPr>
          <p:nvPr/>
        </p:nvCxnSpPr>
        <p:spPr>
          <a:xfrm>
            <a:off x="527861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  <a:endCxn id="14" idx="0"/>
          </p:cNvCxnSpPr>
          <p:nvPr/>
        </p:nvCxnSpPr>
        <p:spPr>
          <a:xfrm flipH="1">
            <a:off x="527938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  <a:endCxn id="17" idx="0"/>
          </p:cNvCxnSpPr>
          <p:nvPr/>
        </p:nvCxnSpPr>
        <p:spPr>
          <a:xfrm>
            <a:off x="584800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  <a:endCxn id="17" idx="0"/>
          </p:cNvCxnSpPr>
          <p:nvPr/>
        </p:nvCxnSpPr>
        <p:spPr>
          <a:xfrm>
            <a:off x="641661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  <a:endCxn id="14" idx="0"/>
          </p:cNvCxnSpPr>
          <p:nvPr/>
        </p:nvCxnSpPr>
        <p:spPr>
          <a:xfrm flipH="1">
            <a:off x="527938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  <a:endCxn id="15" idx="0"/>
          </p:cNvCxnSpPr>
          <p:nvPr/>
        </p:nvCxnSpPr>
        <p:spPr>
          <a:xfrm flipH="1">
            <a:off x="584877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  <a:endCxn id="15" idx="0"/>
          </p:cNvCxnSpPr>
          <p:nvPr/>
        </p:nvCxnSpPr>
        <p:spPr>
          <a:xfrm>
            <a:off x="527861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  <a:endCxn id="16" idx="0"/>
          </p:cNvCxnSpPr>
          <p:nvPr/>
        </p:nvCxnSpPr>
        <p:spPr>
          <a:xfrm>
            <a:off x="584800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  <a:endCxn id="16" idx="0"/>
          </p:cNvCxnSpPr>
          <p:nvPr/>
        </p:nvCxnSpPr>
        <p:spPr>
          <a:xfrm flipH="1">
            <a:off x="641738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  <a:endCxn id="15" idx="0"/>
          </p:cNvCxnSpPr>
          <p:nvPr/>
        </p:nvCxnSpPr>
        <p:spPr>
          <a:xfrm flipH="1">
            <a:off x="584877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  <a:endCxn id="16" idx="0"/>
          </p:cNvCxnSpPr>
          <p:nvPr/>
        </p:nvCxnSpPr>
        <p:spPr>
          <a:xfrm>
            <a:off x="527861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  <a:endCxn id="14" idx="0"/>
          </p:cNvCxnSpPr>
          <p:nvPr/>
        </p:nvCxnSpPr>
        <p:spPr>
          <a:xfrm flipH="1">
            <a:off x="527938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5222527" y="3659601"/>
            <a:ext cx="1688424" cy="169883"/>
            <a:chOff x="8274081" y="3773349"/>
            <a:chExt cx="1688424" cy="702915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24" y="5106295"/>
            <a:ext cx="1374479" cy="1353590"/>
          </a:xfrm>
          <a:prstGeom prst="rect">
            <a:avLst/>
          </a:prstGeom>
        </p:spPr>
      </p:pic>
      <p:sp>
        <p:nvSpPr>
          <p:cNvPr id="121" name="Oval 120"/>
          <p:cNvSpPr/>
          <p:nvPr/>
        </p:nvSpPr>
        <p:spPr>
          <a:xfrm>
            <a:off x="515696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72634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29495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84461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17668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74606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31467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86433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/>
          <p:cNvGrpSpPr/>
          <p:nvPr/>
        </p:nvGrpSpPr>
        <p:grpSpPr>
          <a:xfrm>
            <a:off x="5261205" y="4134284"/>
            <a:ext cx="1688424" cy="169883"/>
            <a:chOff x="8274081" y="3773349"/>
            <a:chExt cx="1688424" cy="702915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5261204" y="4570315"/>
            <a:ext cx="1688424" cy="169883"/>
            <a:chOff x="8274081" y="3773349"/>
            <a:chExt cx="1688424" cy="702915"/>
          </a:xfrm>
        </p:grpSpPr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/>
          <p:cNvSpPr txBox="1"/>
          <p:nvPr/>
        </p:nvSpPr>
        <p:spPr>
          <a:xfrm>
            <a:off x="767626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02" name="TextBox 201"/>
          <p:cNvSpPr txBox="1"/>
          <p:nvPr/>
        </p:nvSpPr>
        <p:spPr>
          <a:xfrm>
            <a:off x="7784179" y="2332552"/>
            <a:ext cx="129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1000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150"/>
            <a:ext cx="12192000" cy="9327745"/>
          </a:xfrm>
          <a:prstGeom prst="rect">
            <a:avLst/>
          </a:prstGeom>
        </p:spPr>
      </p:pic>
      <p:sp>
        <p:nvSpPr>
          <p:cNvPr id="255" name="Rounded Rectangle 254"/>
          <p:cNvSpPr/>
          <p:nvPr/>
        </p:nvSpPr>
        <p:spPr>
          <a:xfrm>
            <a:off x="90417" y="1952658"/>
            <a:ext cx="12001693" cy="13270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ounded Rectangle 161"/>
          <p:cNvSpPr/>
          <p:nvPr/>
        </p:nvSpPr>
        <p:spPr>
          <a:xfrm>
            <a:off x="467645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Large Number of Labels in YFCC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66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01762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8700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5561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0527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820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362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9300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161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5518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</p:cNvCxnSpPr>
          <p:nvPr/>
        </p:nvCxnSpPr>
        <p:spPr>
          <a:xfrm>
            <a:off x="517872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</p:cNvCxnSpPr>
          <p:nvPr/>
        </p:nvCxnSpPr>
        <p:spPr>
          <a:xfrm>
            <a:off x="574811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</p:cNvCxnSpPr>
          <p:nvPr/>
        </p:nvCxnSpPr>
        <p:spPr>
          <a:xfrm>
            <a:off x="631672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</p:cNvCxnSpPr>
          <p:nvPr/>
        </p:nvCxnSpPr>
        <p:spPr>
          <a:xfrm>
            <a:off x="686638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</p:cNvCxnSpPr>
          <p:nvPr/>
        </p:nvCxnSpPr>
        <p:spPr>
          <a:xfrm>
            <a:off x="517872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</p:cNvCxnSpPr>
          <p:nvPr/>
        </p:nvCxnSpPr>
        <p:spPr>
          <a:xfrm flipH="1">
            <a:off x="517949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</p:cNvCxnSpPr>
          <p:nvPr/>
        </p:nvCxnSpPr>
        <p:spPr>
          <a:xfrm>
            <a:off x="574811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</p:cNvCxnSpPr>
          <p:nvPr/>
        </p:nvCxnSpPr>
        <p:spPr>
          <a:xfrm>
            <a:off x="631672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</p:cNvCxnSpPr>
          <p:nvPr/>
        </p:nvCxnSpPr>
        <p:spPr>
          <a:xfrm flipH="1">
            <a:off x="517949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</p:cNvCxnSpPr>
          <p:nvPr/>
        </p:nvCxnSpPr>
        <p:spPr>
          <a:xfrm flipH="1">
            <a:off x="574888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</p:cNvCxnSpPr>
          <p:nvPr/>
        </p:nvCxnSpPr>
        <p:spPr>
          <a:xfrm>
            <a:off x="517872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</p:cNvCxnSpPr>
          <p:nvPr/>
        </p:nvCxnSpPr>
        <p:spPr>
          <a:xfrm>
            <a:off x="574811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</p:cNvCxnSpPr>
          <p:nvPr/>
        </p:nvCxnSpPr>
        <p:spPr>
          <a:xfrm flipH="1">
            <a:off x="631749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</p:cNvCxnSpPr>
          <p:nvPr/>
        </p:nvCxnSpPr>
        <p:spPr>
          <a:xfrm flipH="1">
            <a:off x="574888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</p:cNvCxnSpPr>
          <p:nvPr/>
        </p:nvCxnSpPr>
        <p:spPr>
          <a:xfrm>
            <a:off x="517872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</p:cNvCxnSpPr>
          <p:nvPr/>
        </p:nvCxnSpPr>
        <p:spPr>
          <a:xfrm flipH="1">
            <a:off x="517949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2857664" y="231359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42704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99565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54531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>
            <a:stCxn id="128" idx="4"/>
          </p:cNvCxnSpPr>
          <p:nvPr/>
        </p:nvCxnSpPr>
        <p:spPr>
          <a:xfrm>
            <a:off x="3018771" y="2635877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9" idx="4"/>
          </p:cNvCxnSpPr>
          <p:nvPr/>
        </p:nvCxnSpPr>
        <p:spPr>
          <a:xfrm>
            <a:off x="3588153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30" idx="4"/>
          </p:cNvCxnSpPr>
          <p:nvPr/>
        </p:nvCxnSpPr>
        <p:spPr>
          <a:xfrm>
            <a:off x="4156766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1" idx="4"/>
          </p:cNvCxnSpPr>
          <p:nvPr/>
        </p:nvCxnSpPr>
        <p:spPr>
          <a:xfrm>
            <a:off x="4706425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8" idx="4"/>
          </p:cNvCxnSpPr>
          <p:nvPr/>
        </p:nvCxnSpPr>
        <p:spPr>
          <a:xfrm>
            <a:off x="3018771" y="2635877"/>
            <a:ext cx="3849152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1" idx="4"/>
          </p:cNvCxnSpPr>
          <p:nvPr/>
        </p:nvCxnSpPr>
        <p:spPr>
          <a:xfrm>
            <a:off x="4706425" y="2636614"/>
            <a:ext cx="473844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9" idx="4"/>
          </p:cNvCxnSpPr>
          <p:nvPr/>
        </p:nvCxnSpPr>
        <p:spPr>
          <a:xfrm>
            <a:off x="3588153" y="2636614"/>
            <a:ext cx="3279770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0" idx="4"/>
          </p:cNvCxnSpPr>
          <p:nvPr/>
        </p:nvCxnSpPr>
        <p:spPr>
          <a:xfrm>
            <a:off x="4156766" y="2636614"/>
            <a:ext cx="2711157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9" idx="4"/>
          </p:cNvCxnSpPr>
          <p:nvPr/>
        </p:nvCxnSpPr>
        <p:spPr>
          <a:xfrm>
            <a:off x="3588153" y="2636614"/>
            <a:ext cx="1592116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0" idx="4"/>
          </p:cNvCxnSpPr>
          <p:nvPr/>
        </p:nvCxnSpPr>
        <p:spPr>
          <a:xfrm>
            <a:off x="4156766" y="2636614"/>
            <a:ext cx="1592885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8" idx="4"/>
          </p:cNvCxnSpPr>
          <p:nvPr/>
        </p:nvCxnSpPr>
        <p:spPr>
          <a:xfrm>
            <a:off x="3018771" y="2635877"/>
            <a:ext cx="2730880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4"/>
          </p:cNvCxnSpPr>
          <p:nvPr/>
        </p:nvCxnSpPr>
        <p:spPr>
          <a:xfrm>
            <a:off x="3588153" y="2636614"/>
            <a:ext cx="2730111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1" idx="4"/>
          </p:cNvCxnSpPr>
          <p:nvPr/>
        </p:nvCxnSpPr>
        <p:spPr>
          <a:xfrm>
            <a:off x="4706425" y="2636614"/>
            <a:ext cx="1611839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1" idx="4"/>
          </p:cNvCxnSpPr>
          <p:nvPr/>
        </p:nvCxnSpPr>
        <p:spPr>
          <a:xfrm>
            <a:off x="4706425" y="2636614"/>
            <a:ext cx="1043226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4"/>
          </p:cNvCxnSpPr>
          <p:nvPr/>
        </p:nvCxnSpPr>
        <p:spPr>
          <a:xfrm>
            <a:off x="3018771" y="2635877"/>
            <a:ext cx="3299493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0" idx="4"/>
          </p:cNvCxnSpPr>
          <p:nvPr/>
        </p:nvCxnSpPr>
        <p:spPr>
          <a:xfrm>
            <a:off x="4156766" y="2636614"/>
            <a:ext cx="1023503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727388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84327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41188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96154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>
            <a:stCxn id="224" idx="4"/>
          </p:cNvCxnSpPr>
          <p:nvPr/>
        </p:nvCxnSpPr>
        <p:spPr>
          <a:xfrm flipH="1">
            <a:off x="5180269" y="2597963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25" idx="4"/>
          </p:cNvCxnSpPr>
          <p:nvPr/>
        </p:nvCxnSpPr>
        <p:spPr>
          <a:xfrm flipH="1">
            <a:off x="5749651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6" idx="4"/>
          </p:cNvCxnSpPr>
          <p:nvPr/>
        </p:nvCxnSpPr>
        <p:spPr>
          <a:xfrm flipH="1">
            <a:off x="6318264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7" idx="4"/>
          </p:cNvCxnSpPr>
          <p:nvPr/>
        </p:nvCxnSpPr>
        <p:spPr>
          <a:xfrm flipH="1">
            <a:off x="6867923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224" idx="4"/>
          </p:cNvCxnSpPr>
          <p:nvPr/>
        </p:nvCxnSpPr>
        <p:spPr>
          <a:xfrm flipH="1">
            <a:off x="6867923" y="2597963"/>
            <a:ext cx="567073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227" idx="4"/>
          </p:cNvCxnSpPr>
          <p:nvPr/>
        </p:nvCxnSpPr>
        <p:spPr>
          <a:xfrm flipH="1">
            <a:off x="5180269" y="2598700"/>
            <a:ext cx="3942381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25" idx="4"/>
          </p:cNvCxnSpPr>
          <p:nvPr/>
        </p:nvCxnSpPr>
        <p:spPr>
          <a:xfrm flipH="1">
            <a:off x="6867923" y="2598700"/>
            <a:ext cx="1136455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226" idx="4"/>
          </p:cNvCxnSpPr>
          <p:nvPr/>
        </p:nvCxnSpPr>
        <p:spPr>
          <a:xfrm flipH="1">
            <a:off x="6867923" y="2598700"/>
            <a:ext cx="1705068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25" idx="4"/>
          </p:cNvCxnSpPr>
          <p:nvPr/>
        </p:nvCxnSpPr>
        <p:spPr>
          <a:xfrm flipH="1">
            <a:off x="5180269" y="2598700"/>
            <a:ext cx="2824109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stCxn id="226" idx="4"/>
          </p:cNvCxnSpPr>
          <p:nvPr/>
        </p:nvCxnSpPr>
        <p:spPr>
          <a:xfrm flipH="1">
            <a:off x="5749651" y="2598700"/>
            <a:ext cx="2823340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24" idx="4"/>
          </p:cNvCxnSpPr>
          <p:nvPr/>
        </p:nvCxnSpPr>
        <p:spPr>
          <a:xfrm flipH="1">
            <a:off x="5749651" y="2597963"/>
            <a:ext cx="1685345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25" idx="4"/>
          </p:cNvCxnSpPr>
          <p:nvPr/>
        </p:nvCxnSpPr>
        <p:spPr>
          <a:xfrm flipH="1">
            <a:off x="6318264" y="2598700"/>
            <a:ext cx="1686114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27" idx="4"/>
          </p:cNvCxnSpPr>
          <p:nvPr/>
        </p:nvCxnSpPr>
        <p:spPr>
          <a:xfrm flipH="1">
            <a:off x="6318264" y="2598700"/>
            <a:ext cx="2804386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27" idx="4"/>
          </p:cNvCxnSpPr>
          <p:nvPr/>
        </p:nvCxnSpPr>
        <p:spPr>
          <a:xfrm flipH="1">
            <a:off x="5749651" y="2598700"/>
            <a:ext cx="3372999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24" idx="4"/>
          </p:cNvCxnSpPr>
          <p:nvPr/>
        </p:nvCxnSpPr>
        <p:spPr>
          <a:xfrm flipH="1">
            <a:off x="6318264" y="2597963"/>
            <a:ext cx="1116732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26" idx="4"/>
          </p:cNvCxnSpPr>
          <p:nvPr/>
        </p:nvCxnSpPr>
        <p:spPr>
          <a:xfrm flipH="1">
            <a:off x="5180269" y="2598700"/>
            <a:ext cx="3392722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Oval 267"/>
          <p:cNvSpPr/>
          <p:nvPr/>
        </p:nvSpPr>
        <p:spPr>
          <a:xfrm>
            <a:off x="602168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17155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74016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28982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>
            <a:stCxn id="268" idx="4"/>
          </p:cNvCxnSpPr>
          <p:nvPr/>
        </p:nvCxnSpPr>
        <p:spPr>
          <a:xfrm>
            <a:off x="763275" y="2616920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269" idx="4"/>
          </p:cNvCxnSpPr>
          <p:nvPr/>
        </p:nvCxnSpPr>
        <p:spPr>
          <a:xfrm>
            <a:off x="1332657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270" idx="4"/>
          </p:cNvCxnSpPr>
          <p:nvPr/>
        </p:nvCxnSpPr>
        <p:spPr>
          <a:xfrm>
            <a:off x="1901270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1" idx="4"/>
          </p:cNvCxnSpPr>
          <p:nvPr/>
        </p:nvCxnSpPr>
        <p:spPr>
          <a:xfrm>
            <a:off x="2450929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68" idx="4"/>
          </p:cNvCxnSpPr>
          <p:nvPr/>
        </p:nvCxnSpPr>
        <p:spPr>
          <a:xfrm>
            <a:off x="763275" y="2616920"/>
            <a:ext cx="6104648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</p:cNvCxnSpPr>
          <p:nvPr/>
        </p:nvCxnSpPr>
        <p:spPr>
          <a:xfrm>
            <a:off x="2450929" y="2617657"/>
            <a:ext cx="2729340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>
            <a:stCxn id="269" idx="4"/>
          </p:cNvCxnSpPr>
          <p:nvPr/>
        </p:nvCxnSpPr>
        <p:spPr>
          <a:xfrm>
            <a:off x="1332657" y="2617657"/>
            <a:ext cx="5535266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270" idx="4"/>
          </p:cNvCxnSpPr>
          <p:nvPr/>
        </p:nvCxnSpPr>
        <p:spPr>
          <a:xfrm>
            <a:off x="1901270" y="2617657"/>
            <a:ext cx="4966653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269" idx="4"/>
          </p:cNvCxnSpPr>
          <p:nvPr/>
        </p:nvCxnSpPr>
        <p:spPr>
          <a:xfrm>
            <a:off x="1332657" y="2617657"/>
            <a:ext cx="3847612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70" idx="4"/>
          </p:cNvCxnSpPr>
          <p:nvPr/>
        </p:nvCxnSpPr>
        <p:spPr>
          <a:xfrm>
            <a:off x="1901270" y="2617657"/>
            <a:ext cx="3848381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68" idx="4"/>
          </p:cNvCxnSpPr>
          <p:nvPr/>
        </p:nvCxnSpPr>
        <p:spPr>
          <a:xfrm>
            <a:off x="763275" y="2616920"/>
            <a:ext cx="4986376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69" idx="4"/>
          </p:cNvCxnSpPr>
          <p:nvPr/>
        </p:nvCxnSpPr>
        <p:spPr>
          <a:xfrm>
            <a:off x="1332657" y="2617657"/>
            <a:ext cx="4985607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271" idx="4"/>
          </p:cNvCxnSpPr>
          <p:nvPr/>
        </p:nvCxnSpPr>
        <p:spPr>
          <a:xfrm>
            <a:off x="2450929" y="2617657"/>
            <a:ext cx="3867335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71" idx="4"/>
          </p:cNvCxnSpPr>
          <p:nvPr/>
        </p:nvCxnSpPr>
        <p:spPr>
          <a:xfrm>
            <a:off x="2450929" y="2617657"/>
            <a:ext cx="3298722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268" idx="4"/>
          </p:cNvCxnSpPr>
          <p:nvPr/>
        </p:nvCxnSpPr>
        <p:spPr>
          <a:xfrm>
            <a:off x="763275" y="2616920"/>
            <a:ext cx="5554989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270" idx="4"/>
          </p:cNvCxnSpPr>
          <p:nvPr/>
        </p:nvCxnSpPr>
        <p:spPr>
          <a:xfrm>
            <a:off x="1901270" y="2617657"/>
            <a:ext cx="3278999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Oval 315"/>
          <p:cNvSpPr/>
          <p:nvPr/>
        </p:nvSpPr>
        <p:spPr>
          <a:xfrm>
            <a:off x="954833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1011772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68633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23599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4" name="Straight Connector 323"/>
          <p:cNvCxnSpPr>
            <a:stCxn id="316" idx="4"/>
          </p:cNvCxnSpPr>
          <p:nvPr/>
        </p:nvCxnSpPr>
        <p:spPr>
          <a:xfrm flipH="1">
            <a:off x="5199222" y="2616921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stCxn id="317" idx="4"/>
          </p:cNvCxnSpPr>
          <p:nvPr/>
        </p:nvCxnSpPr>
        <p:spPr>
          <a:xfrm flipH="1">
            <a:off x="5768604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stCxn id="318" idx="4"/>
          </p:cNvCxnSpPr>
          <p:nvPr/>
        </p:nvCxnSpPr>
        <p:spPr>
          <a:xfrm flipH="1">
            <a:off x="6337217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319" idx="4"/>
          </p:cNvCxnSpPr>
          <p:nvPr/>
        </p:nvCxnSpPr>
        <p:spPr>
          <a:xfrm flipH="1">
            <a:off x="6886876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16" idx="4"/>
          </p:cNvCxnSpPr>
          <p:nvPr/>
        </p:nvCxnSpPr>
        <p:spPr>
          <a:xfrm flipH="1">
            <a:off x="6886876" y="2616921"/>
            <a:ext cx="2822569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</p:cNvCxnSpPr>
          <p:nvPr/>
        </p:nvCxnSpPr>
        <p:spPr>
          <a:xfrm flipH="1">
            <a:off x="5199222" y="2617658"/>
            <a:ext cx="6197877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7" idx="4"/>
          </p:cNvCxnSpPr>
          <p:nvPr/>
        </p:nvCxnSpPr>
        <p:spPr>
          <a:xfrm flipH="1">
            <a:off x="6886876" y="2617658"/>
            <a:ext cx="3391951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>
            <a:stCxn id="318" idx="4"/>
          </p:cNvCxnSpPr>
          <p:nvPr/>
        </p:nvCxnSpPr>
        <p:spPr>
          <a:xfrm flipH="1">
            <a:off x="6886876" y="2617658"/>
            <a:ext cx="3960564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stCxn id="317" idx="4"/>
          </p:cNvCxnSpPr>
          <p:nvPr/>
        </p:nvCxnSpPr>
        <p:spPr>
          <a:xfrm flipH="1">
            <a:off x="5199222" y="2617658"/>
            <a:ext cx="507960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stCxn id="318" idx="4"/>
          </p:cNvCxnSpPr>
          <p:nvPr/>
        </p:nvCxnSpPr>
        <p:spPr>
          <a:xfrm flipH="1">
            <a:off x="5768604" y="2617658"/>
            <a:ext cx="5078836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16" idx="4"/>
          </p:cNvCxnSpPr>
          <p:nvPr/>
        </p:nvCxnSpPr>
        <p:spPr>
          <a:xfrm flipH="1">
            <a:off x="5768604" y="2616921"/>
            <a:ext cx="3940841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17" idx="4"/>
          </p:cNvCxnSpPr>
          <p:nvPr/>
        </p:nvCxnSpPr>
        <p:spPr>
          <a:xfrm flipH="1">
            <a:off x="6337217" y="2617658"/>
            <a:ext cx="394161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9" idx="4"/>
          </p:cNvCxnSpPr>
          <p:nvPr/>
        </p:nvCxnSpPr>
        <p:spPr>
          <a:xfrm flipH="1">
            <a:off x="6337217" y="2617658"/>
            <a:ext cx="505988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9" idx="4"/>
          </p:cNvCxnSpPr>
          <p:nvPr/>
        </p:nvCxnSpPr>
        <p:spPr>
          <a:xfrm flipH="1">
            <a:off x="5768604" y="2617658"/>
            <a:ext cx="5628495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316" idx="4"/>
          </p:cNvCxnSpPr>
          <p:nvPr/>
        </p:nvCxnSpPr>
        <p:spPr>
          <a:xfrm flipH="1">
            <a:off x="6337217" y="2616921"/>
            <a:ext cx="3372228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8" idx="4"/>
          </p:cNvCxnSpPr>
          <p:nvPr/>
        </p:nvCxnSpPr>
        <p:spPr>
          <a:xfrm flipH="1">
            <a:off x="5199222" y="2617658"/>
            <a:ext cx="5648218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TextBox 371"/>
          <p:cNvSpPr txBox="1"/>
          <p:nvPr/>
        </p:nvSpPr>
        <p:spPr>
          <a:xfrm>
            <a:off x="39444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206314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106694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22388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234" y="5106296"/>
            <a:ext cx="1374479" cy="1353590"/>
          </a:xfrm>
          <a:prstGeom prst="rect">
            <a:avLst/>
          </a:prstGeom>
        </p:spPr>
      </p:pic>
      <p:sp>
        <p:nvSpPr>
          <p:cNvPr id="163" name="Oval 162"/>
          <p:cNvSpPr/>
          <p:nvPr/>
        </p:nvSpPr>
        <p:spPr>
          <a:xfrm>
            <a:off x="501839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58777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15638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70604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3734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60672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17534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72500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5122637" y="3659601"/>
            <a:ext cx="1688424" cy="169883"/>
            <a:chOff x="8274081" y="3773349"/>
            <a:chExt cx="1688424" cy="702915"/>
          </a:xfrm>
        </p:grpSpPr>
        <p:cxnSp>
          <p:nvCxnSpPr>
            <p:cNvPr id="172" name="Straight Connector 17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Oval 187"/>
          <p:cNvSpPr/>
          <p:nvPr/>
        </p:nvSpPr>
        <p:spPr>
          <a:xfrm>
            <a:off x="505707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62645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19506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74472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507679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564617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621478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76444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/>
          <p:cNvGrpSpPr/>
          <p:nvPr/>
        </p:nvGrpSpPr>
        <p:grpSpPr>
          <a:xfrm>
            <a:off x="5161315" y="4134284"/>
            <a:ext cx="1688424" cy="169883"/>
            <a:chOff x="8274081" y="3773349"/>
            <a:chExt cx="1688424" cy="702915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5161314" y="4570315"/>
            <a:ext cx="1688424" cy="169883"/>
            <a:chOff x="8274081" y="3773349"/>
            <a:chExt cx="1688424" cy="702915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TextBox 253"/>
          <p:cNvSpPr txBox="1"/>
          <p:nvPr/>
        </p:nvSpPr>
        <p:spPr>
          <a:xfrm>
            <a:off x="757637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10488408" y="2654836"/>
            <a:ext cx="136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(400k+ Tags)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740564" y="1904721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230" name="TextBox 229"/>
          <p:cNvSpPr txBox="1"/>
          <p:nvPr/>
        </p:nvSpPr>
        <p:spPr>
          <a:xfrm>
            <a:off x="7199989" y="1911639"/>
            <a:ext cx="42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6719"/>
          </a:xfrm>
          <a:prstGeom prst="rect">
            <a:avLst/>
          </a:prstGeom>
        </p:spPr>
      </p:pic>
      <p:grpSp>
        <p:nvGrpSpPr>
          <p:cNvPr id="200" name="Group 199"/>
          <p:cNvGrpSpPr/>
          <p:nvPr/>
        </p:nvGrpSpPr>
        <p:grpSpPr>
          <a:xfrm>
            <a:off x="4927539" y="11922"/>
            <a:ext cx="2753175" cy="2727872"/>
            <a:chOff x="4776344" y="1497669"/>
            <a:chExt cx="4966654" cy="4962216"/>
          </a:xfrm>
        </p:grpSpPr>
        <p:sp>
          <p:nvSpPr>
            <p:cNvPr id="103" name="Rounded Rectangle 102"/>
            <p:cNvSpPr/>
            <p:nvPr/>
          </p:nvSpPr>
          <p:spPr>
            <a:xfrm>
              <a:off x="4777115" y="1972353"/>
              <a:ext cx="4965883" cy="1319957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776345" y="3298665"/>
              <a:ext cx="4965883" cy="176307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5117512" y="231285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686894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55507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8" name="Oval 107"/>
            <p:cNvSpPr/>
            <p:nvPr/>
          </p:nvSpPr>
          <p:spPr>
            <a:xfrm>
              <a:off x="6805166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1" name="Oval 110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2" name="Oval 111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776344" y="1497669"/>
              <a:ext cx="2606362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ImageNet</a:t>
              </a:r>
              <a:r>
                <a:rPr lang="en-US" sz="1000" dirty="0" smtClean="0"/>
                <a:t> / Visual Genome</a:t>
              </a:r>
              <a:endParaRPr lang="en-US" sz="1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023511" y="1915480"/>
              <a:ext cx="586785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Cat</a:t>
              </a:r>
              <a:endParaRPr lang="en-US" sz="10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92894" y="1916216"/>
              <a:ext cx="642811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Dog</a:t>
              </a:r>
              <a:endParaRPr lang="en-US" sz="10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61505" y="1916216"/>
              <a:ext cx="597908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Car</a:t>
              </a:r>
              <a:endParaRPr lang="en-US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655072" y="1916953"/>
              <a:ext cx="688659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Tree</a:t>
              </a:r>
              <a:endParaRPr lang="en-US" sz="1000" dirty="0"/>
            </a:p>
          </p:txBody>
        </p:sp>
        <p:cxnSp>
          <p:nvCxnSpPr>
            <p:cNvPr id="122" name="Straight Connector 121"/>
            <p:cNvCxnSpPr>
              <a:stCxn id="105" idx="4"/>
              <a:endCxn id="109" idx="0"/>
            </p:cNvCxnSpPr>
            <p:nvPr/>
          </p:nvCxnSpPr>
          <p:spPr>
            <a:xfrm>
              <a:off x="5278619" y="2635141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6" idx="4"/>
              <a:endCxn id="110" idx="0"/>
            </p:cNvCxnSpPr>
            <p:nvPr/>
          </p:nvCxnSpPr>
          <p:spPr>
            <a:xfrm>
              <a:off x="5848001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7" idx="4"/>
              <a:endCxn id="111" idx="0"/>
            </p:cNvCxnSpPr>
            <p:nvPr/>
          </p:nvCxnSpPr>
          <p:spPr>
            <a:xfrm>
              <a:off x="6416614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8" idx="4"/>
              <a:endCxn id="112" idx="0"/>
            </p:cNvCxnSpPr>
            <p:nvPr/>
          </p:nvCxnSpPr>
          <p:spPr>
            <a:xfrm>
              <a:off x="6966273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5" idx="4"/>
              <a:endCxn id="112" idx="0"/>
            </p:cNvCxnSpPr>
            <p:nvPr/>
          </p:nvCxnSpPr>
          <p:spPr>
            <a:xfrm>
              <a:off x="5278619" y="2635141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8" idx="4"/>
              <a:endCxn id="109" idx="0"/>
            </p:cNvCxnSpPr>
            <p:nvPr/>
          </p:nvCxnSpPr>
          <p:spPr>
            <a:xfrm flipH="1">
              <a:off x="5279389" y="2635878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6" idx="4"/>
              <a:endCxn id="112" idx="0"/>
            </p:cNvCxnSpPr>
            <p:nvPr/>
          </p:nvCxnSpPr>
          <p:spPr>
            <a:xfrm>
              <a:off x="5848001" y="2635878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7" idx="4"/>
              <a:endCxn id="112" idx="0"/>
            </p:cNvCxnSpPr>
            <p:nvPr/>
          </p:nvCxnSpPr>
          <p:spPr>
            <a:xfrm>
              <a:off x="6416614" y="2635878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06" idx="4"/>
              <a:endCxn id="109" idx="0"/>
            </p:cNvCxnSpPr>
            <p:nvPr/>
          </p:nvCxnSpPr>
          <p:spPr>
            <a:xfrm flipH="1">
              <a:off x="5279389" y="2635878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07" idx="4"/>
              <a:endCxn id="110" idx="0"/>
            </p:cNvCxnSpPr>
            <p:nvPr/>
          </p:nvCxnSpPr>
          <p:spPr>
            <a:xfrm flipH="1">
              <a:off x="5848771" y="2635878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05" idx="4"/>
              <a:endCxn id="110" idx="0"/>
            </p:cNvCxnSpPr>
            <p:nvPr/>
          </p:nvCxnSpPr>
          <p:spPr>
            <a:xfrm>
              <a:off x="5278619" y="2635141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06" idx="4"/>
              <a:endCxn id="111" idx="0"/>
            </p:cNvCxnSpPr>
            <p:nvPr/>
          </p:nvCxnSpPr>
          <p:spPr>
            <a:xfrm>
              <a:off x="5848001" y="2635878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08" idx="4"/>
              <a:endCxn id="111" idx="0"/>
            </p:cNvCxnSpPr>
            <p:nvPr/>
          </p:nvCxnSpPr>
          <p:spPr>
            <a:xfrm flipH="1">
              <a:off x="6417384" y="2635878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08" idx="4"/>
              <a:endCxn id="110" idx="0"/>
            </p:cNvCxnSpPr>
            <p:nvPr/>
          </p:nvCxnSpPr>
          <p:spPr>
            <a:xfrm flipH="1">
              <a:off x="5848771" y="2635878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5" idx="4"/>
              <a:endCxn id="111" idx="0"/>
            </p:cNvCxnSpPr>
            <p:nvPr/>
          </p:nvCxnSpPr>
          <p:spPr>
            <a:xfrm>
              <a:off x="5278619" y="2635141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07" idx="4"/>
              <a:endCxn id="109" idx="0"/>
            </p:cNvCxnSpPr>
            <p:nvPr/>
          </p:nvCxnSpPr>
          <p:spPr>
            <a:xfrm flipH="1">
              <a:off x="5279389" y="2635878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4124" y="5106295"/>
              <a:ext cx="1374479" cy="1353590"/>
            </a:xfrm>
            <a:prstGeom prst="rect">
              <a:avLst/>
            </a:prstGeom>
          </p:spPr>
        </p:pic>
        <p:sp>
          <p:nvSpPr>
            <p:cNvPr id="156" name="Oval 155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7" name="Oval 156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8" name="Oval 157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1" name="Oval 160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2" name="Oval 161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3" name="Oval 162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8" name="TextBox 197"/>
            <p:cNvSpPr txBox="1"/>
            <p:nvPr/>
          </p:nvSpPr>
          <p:spPr>
            <a:xfrm>
              <a:off x="7675623" y="3886359"/>
              <a:ext cx="1545297" cy="752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Deep Network</a:t>
              </a:r>
            </a:p>
            <a:p>
              <a:pPr algn="ctr"/>
              <a:r>
                <a:rPr lang="en-US" sz="1000" dirty="0" smtClean="0"/>
                <a:t>(19 Layers)</a:t>
              </a:r>
              <a:endParaRPr lang="en-US" sz="1000" dirty="0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773613" y="2332551"/>
              <a:ext cx="1312953" cy="752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Final Layer</a:t>
              </a:r>
            </a:p>
            <a:p>
              <a:pPr algn="ctr"/>
              <a:r>
                <a:rPr lang="en-US" sz="1000" dirty="0" smtClean="0"/>
                <a:t>1000 Labels</a:t>
              </a:r>
              <a:endParaRPr lang="en-US" sz="1000" dirty="0"/>
            </a:p>
          </p:txBody>
        </p:sp>
      </p:grpSp>
      <p:grpSp>
        <p:nvGrpSpPr>
          <p:cNvPr id="384" name="Group 383"/>
          <p:cNvGrpSpPr/>
          <p:nvPr/>
        </p:nvGrpSpPr>
        <p:grpSpPr>
          <a:xfrm>
            <a:off x="1950417" y="3818796"/>
            <a:ext cx="7574879" cy="2805793"/>
            <a:chOff x="90417" y="1879038"/>
            <a:chExt cx="12001693" cy="4580848"/>
          </a:xfrm>
        </p:grpSpPr>
        <p:sp>
          <p:nvSpPr>
            <p:cNvPr id="201" name="Rounded Rectangle 200"/>
            <p:cNvSpPr/>
            <p:nvPr/>
          </p:nvSpPr>
          <p:spPr>
            <a:xfrm>
              <a:off x="90417" y="1952658"/>
              <a:ext cx="12001693" cy="1327050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4676455" y="3298665"/>
              <a:ext cx="4965883" cy="176307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5017622" y="231285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5" name="Oval 204"/>
            <p:cNvSpPr/>
            <p:nvPr/>
          </p:nvSpPr>
          <p:spPr>
            <a:xfrm>
              <a:off x="5587004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6" name="Oval 205"/>
            <p:cNvSpPr/>
            <p:nvPr/>
          </p:nvSpPr>
          <p:spPr>
            <a:xfrm>
              <a:off x="6155617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7" name="Oval 206"/>
            <p:cNvSpPr/>
            <p:nvPr/>
          </p:nvSpPr>
          <p:spPr>
            <a:xfrm>
              <a:off x="6705276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4923621" y="1915479"/>
              <a:ext cx="560940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Cat</a:t>
              </a:r>
              <a:endParaRPr lang="en-US" sz="105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493005" y="1916218"/>
              <a:ext cx="617038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Dog</a:t>
              </a:r>
              <a:endParaRPr lang="en-US" sz="1050" dirty="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061616" y="1916218"/>
              <a:ext cx="577736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Car</a:t>
              </a:r>
              <a:endParaRPr lang="en-US" sz="105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555183" y="1916953"/>
              <a:ext cx="66078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Tree</a:t>
              </a:r>
              <a:endParaRPr lang="en-US" sz="1050" dirty="0"/>
            </a:p>
          </p:txBody>
        </p:sp>
        <p:cxnSp>
          <p:nvCxnSpPr>
            <p:cNvPr id="212" name="Straight Connector 211"/>
            <p:cNvCxnSpPr>
              <a:stCxn id="204" idx="4"/>
            </p:cNvCxnSpPr>
            <p:nvPr/>
          </p:nvCxnSpPr>
          <p:spPr>
            <a:xfrm>
              <a:off x="5178729" y="2635141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05" idx="4"/>
            </p:cNvCxnSpPr>
            <p:nvPr/>
          </p:nvCxnSpPr>
          <p:spPr>
            <a:xfrm>
              <a:off x="5748111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06" idx="4"/>
            </p:cNvCxnSpPr>
            <p:nvPr/>
          </p:nvCxnSpPr>
          <p:spPr>
            <a:xfrm>
              <a:off x="6316724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07" idx="4"/>
            </p:cNvCxnSpPr>
            <p:nvPr/>
          </p:nvCxnSpPr>
          <p:spPr>
            <a:xfrm>
              <a:off x="6866383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04" idx="4"/>
            </p:cNvCxnSpPr>
            <p:nvPr/>
          </p:nvCxnSpPr>
          <p:spPr>
            <a:xfrm>
              <a:off x="5178729" y="2635141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07" idx="4"/>
            </p:cNvCxnSpPr>
            <p:nvPr/>
          </p:nvCxnSpPr>
          <p:spPr>
            <a:xfrm flipH="1">
              <a:off x="5179499" y="2635878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05" idx="4"/>
            </p:cNvCxnSpPr>
            <p:nvPr/>
          </p:nvCxnSpPr>
          <p:spPr>
            <a:xfrm>
              <a:off x="5748111" y="2635878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06" idx="4"/>
            </p:cNvCxnSpPr>
            <p:nvPr/>
          </p:nvCxnSpPr>
          <p:spPr>
            <a:xfrm>
              <a:off x="6316724" y="2635878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05" idx="4"/>
            </p:cNvCxnSpPr>
            <p:nvPr/>
          </p:nvCxnSpPr>
          <p:spPr>
            <a:xfrm flipH="1">
              <a:off x="5179499" y="2635878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06" idx="4"/>
            </p:cNvCxnSpPr>
            <p:nvPr/>
          </p:nvCxnSpPr>
          <p:spPr>
            <a:xfrm flipH="1">
              <a:off x="5748881" y="2635878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04" idx="4"/>
            </p:cNvCxnSpPr>
            <p:nvPr/>
          </p:nvCxnSpPr>
          <p:spPr>
            <a:xfrm>
              <a:off x="5178729" y="2635141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05" idx="4"/>
            </p:cNvCxnSpPr>
            <p:nvPr/>
          </p:nvCxnSpPr>
          <p:spPr>
            <a:xfrm>
              <a:off x="5748111" y="2635878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07" idx="4"/>
            </p:cNvCxnSpPr>
            <p:nvPr/>
          </p:nvCxnSpPr>
          <p:spPr>
            <a:xfrm flipH="1">
              <a:off x="6317494" y="2635878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07" idx="4"/>
            </p:cNvCxnSpPr>
            <p:nvPr/>
          </p:nvCxnSpPr>
          <p:spPr>
            <a:xfrm flipH="1">
              <a:off x="5748881" y="2635878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04" idx="4"/>
            </p:cNvCxnSpPr>
            <p:nvPr/>
          </p:nvCxnSpPr>
          <p:spPr>
            <a:xfrm>
              <a:off x="5178729" y="2635141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06" idx="4"/>
            </p:cNvCxnSpPr>
            <p:nvPr/>
          </p:nvCxnSpPr>
          <p:spPr>
            <a:xfrm flipH="1">
              <a:off x="5179499" y="2635878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2857664" y="231359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9" name="Oval 228"/>
            <p:cNvSpPr/>
            <p:nvPr/>
          </p:nvSpPr>
          <p:spPr>
            <a:xfrm>
              <a:off x="3427046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0" name="Oval 229"/>
            <p:cNvSpPr/>
            <p:nvPr/>
          </p:nvSpPr>
          <p:spPr>
            <a:xfrm>
              <a:off x="3995659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45318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32" name="Straight Connector 231"/>
            <p:cNvCxnSpPr>
              <a:stCxn id="228" idx="4"/>
            </p:cNvCxnSpPr>
            <p:nvPr/>
          </p:nvCxnSpPr>
          <p:spPr>
            <a:xfrm>
              <a:off x="3018771" y="2635877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29" idx="4"/>
            </p:cNvCxnSpPr>
            <p:nvPr/>
          </p:nvCxnSpPr>
          <p:spPr>
            <a:xfrm>
              <a:off x="3588153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30" idx="4"/>
            </p:cNvCxnSpPr>
            <p:nvPr/>
          </p:nvCxnSpPr>
          <p:spPr>
            <a:xfrm>
              <a:off x="4156766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31" idx="4"/>
            </p:cNvCxnSpPr>
            <p:nvPr/>
          </p:nvCxnSpPr>
          <p:spPr>
            <a:xfrm>
              <a:off x="4706425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28" idx="4"/>
            </p:cNvCxnSpPr>
            <p:nvPr/>
          </p:nvCxnSpPr>
          <p:spPr>
            <a:xfrm>
              <a:off x="3018771" y="2635877"/>
              <a:ext cx="3849152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31" idx="4"/>
            </p:cNvCxnSpPr>
            <p:nvPr/>
          </p:nvCxnSpPr>
          <p:spPr>
            <a:xfrm>
              <a:off x="4706425" y="2636614"/>
              <a:ext cx="473844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29" idx="4"/>
            </p:cNvCxnSpPr>
            <p:nvPr/>
          </p:nvCxnSpPr>
          <p:spPr>
            <a:xfrm>
              <a:off x="3588153" y="2636614"/>
              <a:ext cx="3279770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30" idx="4"/>
            </p:cNvCxnSpPr>
            <p:nvPr/>
          </p:nvCxnSpPr>
          <p:spPr>
            <a:xfrm>
              <a:off x="4156766" y="2636614"/>
              <a:ext cx="2711157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29" idx="4"/>
            </p:cNvCxnSpPr>
            <p:nvPr/>
          </p:nvCxnSpPr>
          <p:spPr>
            <a:xfrm>
              <a:off x="3588153" y="2636614"/>
              <a:ext cx="1592116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30" idx="4"/>
            </p:cNvCxnSpPr>
            <p:nvPr/>
          </p:nvCxnSpPr>
          <p:spPr>
            <a:xfrm>
              <a:off x="4156766" y="2636614"/>
              <a:ext cx="1592885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28" idx="4"/>
            </p:cNvCxnSpPr>
            <p:nvPr/>
          </p:nvCxnSpPr>
          <p:spPr>
            <a:xfrm>
              <a:off x="3018771" y="2635877"/>
              <a:ext cx="2730880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29" idx="4"/>
            </p:cNvCxnSpPr>
            <p:nvPr/>
          </p:nvCxnSpPr>
          <p:spPr>
            <a:xfrm>
              <a:off x="3588153" y="2636614"/>
              <a:ext cx="2730111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31" idx="4"/>
            </p:cNvCxnSpPr>
            <p:nvPr/>
          </p:nvCxnSpPr>
          <p:spPr>
            <a:xfrm>
              <a:off x="4706425" y="2636614"/>
              <a:ext cx="1611839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31" idx="4"/>
            </p:cNvCxnSpPr>
            <p:nvPr/>
          </p:nvCxnSpPr>
          <p:spPr>
            <a:xfrm>
              <a:off x="4706425" y="2636614"/>
              <a:ext cx="1043226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28" idx="4"/>
            </p:cNvCxnSpPr>
            <p:nvPr/>
          </p:nvCxnSpPr>
          <p:spPr>
            <a:xfrm>
              <a:off x="3018771" y="2635877"/>
              <a:ext cx="3299493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30" idx="4"/>
            </p:cNvCxnSpPr>
            <p:nvPr/>
          </p:nvCxnSpPr>
          <p:spPr>
            <a:xfrm>
              <a:off x="4156766" y="2636614"/>
              <a:ext cx="1023503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/>
            <p:cNvSpPr/>
            <p:nvPr/>
          </p:nvSpPr>
          <p:spPr>
            <a:xfrm>
              <a:off x="7273889" y="2275680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9" name="Oval 248"/>
            <p:cNvSpPr/>
            <p:nvPr/>
          </p:nvSpPr>
          <p:spPr>
            <a:xfrm>
              <a:off x="7843271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0" name="Oval 249"/>
            <p:cNvSpPr/>
            <p:nvPr/>
          </p:nvSpPr>
          <p:spPr>
            <a:xfrm>
              <a:off x="8411884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1" name="Oval 250"/>
            <p:cNvSpPr/>
            <p:nvPr/>
          </p:nvSpPr>
          <p:spPr>
            <a:xfrm>
              <a:off x="8961543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52" name="Straight Connector 251"/>
            <p:cNvCxnSpPr>
              <a:stCxn id="248" idx="4"/>
            </p:cNvCxnSpPr>
            <p:nvPr/>
          </p:nvCxnSpPr>
          <p:spPr>
            <a:xfrm flipH="1">
              <a:off x="5180269" y="2597963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49" idx="4"/>
            </p:cNvCxnSpPr>
            <p:nvPr/>
          </p:nvCxnSpPr>
          <p:spPr>
            <a:xfrm flipH="1">
              <a:off x="5749651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50" idx="4"/>
            </p:cNvCxnSpPr>
            <p:nvPr/>
          </p:nvCxnSpPr>
          <p:spPr>
            <a:xfrm flipH="1">
              <a:off x="6318264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51" idx="4"/>
            </p:cNvCxnSpPr>
            <p:nvPr/>
          </p:nvCxnSpPr>
          <p:spPr>
            <a:xfrm flipH="1">
              <a:off x="6867923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48" idx="4"/>
            </p:cNvCxnSpPr>
            <p:nvPr/>
          </p:nvCxnSpPr>
          <p:spPr>
            <a:xfrm flipH="1">
              <a:off x="6867923" y="2597963"/>
              <a:ext cx="567073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51" idx="4"/>
            </p:cNvCxnSpPr>
            <p:nvPr/>
          </p:nvCxnSpPr>
          <p:spPr>
            <a:xfrm flipH="1">
              <a:off x="5180269" y="2598700"/>
              <a:ext cx="3942381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49" idx="4"/>
            </p:cNvCxnSpPr>
            <p:nvPr/>
          </p:nvCxnSpPr>
          <p:spPr>
            <a:xfrm flipH="1">
              <a:off x="6867923" y="2598700"/>
              <a:ext cx="1136455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50" idx="4"/>
            </p:cNvCxnSpPr>
            <p:nvPr/>
          </p:nvCxnSpPr>
          <p:spPr>
            <a:xfrm flipH="1">
              <a:off x="6867923" y="2598700"/>
              <a:ext cx="1705068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49" idx="4"/>
            </p:cNvCxnSpPr>
            <p:nvPr/>
          </p:nvCxnSpPr>
          <p:spPr>
            <a:xfrm flipH="1">
              <a:off x="5180269" y="2598700"/>
              <a:ext cx="2824109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50" idx="4"/>
            </p:cNvCxnSpPr>
            <p:nvPr/>
          </p:nvCxnSpPr>
          <p:spPr>
            <a:xfrm flipH="1">
              <a:off x="5749651" y="2598700"/>
              <a:ext cx="2823340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48" idx="4"/>
            </p:cNvCxnSpPr>
            <p:nvPr/>
          </p:nvCxnSpPr>
          <p:spPr>
            <a:xfrm flipH="1">
              <a:off x="5749651" y="2597963"/>
              <a:ext cx="1685345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49" idx="4"/>
            </p:cNvCxnSpPr>
            <p:nvPr/>
          </p:nvCxnSpPr>
          <p:spPr>
            <a:xfrm flipH="1">
              <a:off x="6318264" y="2598700"/>
              <a:ext cx="1686114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51" idx="4"/>
            </p:cNvCxnSpPr>
            <p:nvPr/>
          </p:nvCxnSpPr>
          <p:spPr>
            <a:xfrm flipH="1">
              <a:off x="6318264" y="2598700"/>
              <a:ext cx="2804386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51" idx="4"/>
            </p:cNvCxnSpPr>
            <p:nvPr/>
          </p:nvCxnSpPr>
          <p:spPr>
            <a:xfrm flipH="1">
              <a:off x="5749651" y="2598700"/>
              <a:ext cx="3372999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48" idx="4"/>
            </p:cNvCxnSpPr>
            <p:nvPr/>
          </p:nvCxnSpPr>
          <p:spPr>
            <a:xfrm flipH="1">
              <a:off x="6318264" y="2597963"/>
              <a:ext cx="1116732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50" idx="4"/>
            </p:cNvCxnSpPr>
            <p:nvPr/>
          </p:nvCxnSpPr>
          <p:spPr>
            <a:xfrm flipH="1">
              <a:off x="5180269" y="2598700"/>
              <a:ext cx="3392722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02168" y="229463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9" name="Oval 268"/>
            <p:cNvSpPr/>
            <p:nvPr/>
          </p:nvSpPr>
          <p:spPr>
            <a:xfrm>
              <a:off x="1171550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0" name="Oval 269"/>
            <p:cNvSpPr/>
            <p:nvPr/>
          </p:nvSpPr>
          <p:spPr>
            <a:xfrm>
              <a:off x="1740163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1" name="Oval 270"/>
            <p:cNvSpPr/>
            <p:nvPr/>
          </p:nvSpPr>
          <p:spPr>
            <a:xfrm>
              <a:off x="2289822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2" name="Straight Connector 271"/>
            <p:cNvCxnSpPr>
              <a:stCxn id="268" idx="4"/>
            </p:cNvCxnSpPr>
            <p:nvPr/>
          </p:nvCxnSpPr>
          <p:spPr>
            <a:xfrm>
              <a:off x="763275" y="2616920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9" idx="4"/>
            </p:cNvCxnSpPr>
            <p:nvPr/>
          </p:nvCxnSpPr>
          <p:spPr>
            <a:xfrm>
              <a:off x="1332657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70" idx="4"/>
            </p:cNvCxnSpPr>
            <p:nvPr/>
          </p:nvCxnSpPr>
          <p:spPr>
            <a:xfrm>
              <a:off x="1901270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1" idx="4"/>
            </p:cNvCxnSpPr>
            <p:nvPr/>
          </p:nvCxnSpPr>
          <p:spPr>
            <a:xfrm>
              <a:off x="2450929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68" idx="4"/>
            </p:cNvCxnSpPr>
            <p:nvPr/>
          </p:nvCxnSpPr>
          <p:spPr>
            <a:xfrm>
              <a:off x="763275" y="2616920"/>
              <a:ext cx="6104648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71" idx="4"/>
            </p:cNvCxnSpPr>
            <p:nvPr/>
          </p:nvCxnSpPr>
          <p:spPr>
            <a:xfrm>
              <a:off x="2450929" y="2617657"/>
              <a:ext cx="2729340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269" idx="4"/>
            </p:cNvCxnSpPr>
            <p:nvPr/>
          </p:nvCxnSpPr>
          <p:spPr>
            <a:xfrm>
              <a:off x="1332657" y="2617657"/>
              <a:ext cx="5535266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270" idx="4"/>
            </p:cNvCxnSpPr>
            <p:nvPr/>
          </p:nvCxnSpPr>
          <p:spPr>
            <a:xfrm>
              <a:off x="1901270" y="2617657"/>
              <a:ext cx="4966653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>
              <a:stCxn id="269" idx="4"/>
            </p:cNvCxnSpPr>
            <p:nvPr/>
          </p:nvCxnSpPr>
          <p:spPr>
            <a:xfrm>
              <a:off x="1332657" y="2617657"/>
              <a:ext cx="3847612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>
              <a:stCxn id="270" idx="4"/>
            </p:cNvCxnSpPr>
            <p:nvPr/>
          </p:nvCxnSpPr>
          <p:spPr>
            <a:xfrm>
              <a:off x="1901270" y="2617657"/>
              <a:ext cx="3848381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>
              <a:stCxn id="268" idx="4"/>
            </p:cNvCxnSpPr>
            <p:nvPr/>
          </p:nvCxnSpPr>
          <p:spPr>
            <a:xfrm>
              <a:off x="763275" y="2616920"/>
              <a:ext cx="4986376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>
              <a:stCxn id="269" idx="4"/>
            </p:cNvCxnSpPr>
            <p:nvPr/>
          </p:nvCxnSpPr>
          <p:spPr>
            <a:xfrm>
              <a:off x="1332657" y="2617657"/>
              <a:ext cx="4985607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>
              <a:stCxn id="271" idx="4"/>
            </p:cNvCxnSpPr>
            <p:nvPr/>
          </p:nvCxnSpPr>
          <p:spPr>
            <a:xfrm>
              <a:off x="2450929" y="2617657"/>
              <a:ext cx="3867335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>
              <a:stCxn id="271" idx="4"/>
            </p:cNvCxnSpPr>
            <p:nvPr/>
          </p:nvCxnSpPr>
          <p:spPr>
            <a:xfrm>
              <a:off x="2450929" y="2617657"/>
              <a:ext cx="3298722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268" idx="4"/>
            </p:cNvCxnSpPr>
            <p:nvPr/>
          </p:nvCxnSpPr>
          <p:spPr>
            <a:xfrm>
              <a:off x="763275" y="2616920"/>
              <a:ext cx="5554989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stCxn id="270" idx="4"/>
            </p:cNvCxnSpPr>
            <p:nvPr/>
          </p:nvCxnSpPr>
          <p:spPr>
            <a:xfrm>
              <a:off x="1901270" y="2617657"/>
              <a:ext cx="3278999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9548338" y="22946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9" name="Oval 288"/>
            <p:cNvSpPr/>
            <p:nvPr/>
          </p:nvSpPr>
          <p:spPr>
            <a:xfrm>
              <a:off x="10117720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0" name="Oval 289"/>
            <p:cNvSpPr/>
            <p:nvPr/>
          </p:nvSpPr>
          <p:spPr>
            <a:xfrm>
              <a:off x="10686333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1" name="Oval 290"/>
            <p:cNvSpPr/>
            <p:nvPr/>
          </p:nvSpPr>
          <p:spPr>
            <a:xfrm>
              <a:off x="11235992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92" name="Straight Connector 291"/>
            <p:cNvCxnSpPr>
              <a:stCxn id="288" idx="4"/>
            </p:cNvCxnSpPr>
            <p:nvPr/>
          </p:nvCxnSpPr>
          <p:spPr>
            <a:xfrm flipH="1">
              <a:off x="5199222" y="2616921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>
              <a:stCxn id="289" idx="4"/>
            </p:cNvCxnSpPr>
            <p:nvPr/>
          </p:nvCxnSpPr>
          <p:spPr>
            <a:xfrm flipH="1">
              <a:off x="5768604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290" idx="4"/>
            </p:cNvCxnSpPr>
            <p:nvPr/>
          </p:nvCxnSpPr>
          <p:spPr>
            <a:xfrm flipH="1">
              <a:off x="6337217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291" idx="4"/>
            </p:cNvCxnSpPr>
            <p:nvPr/>
          </p:nvCxnSpPr>
          <p:spPr>
            <a:xfrm flipH="1">
              <a:off x="6886876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288" idx="4"/>
            </p:cNvCxnSpPr>
            <p:nvPr/>
          </p:nvCxnSpPr>
          <p:spPr>
            <a:xfrm flipH="1">
              <a:off x="6886876" y="2616921"/>
              <a:ext cx="2822569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91" idx="4"/>
            </p:cNvCxnSpPr>
            <p:nvPr/>
          </p:nvCxnSpPr>
          <p:spPr>
            <a:xfrm flipH="1">
              <a:off x="5199222" y="2617658"/>
              <a:ext cx="6197877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stCxn id="289" idx="4"/>
            </p:cNvCxnSpPr>
            <p:nvPr/>
          </p:nvCxnSpPr>
          <p:spPr>
            <a:xfrm flipH="1">
              <a:off x="6886876" y="2617658"/>
              <a:ext cx="3391951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90" idx="4"/>
            </p:cNvCxnSpPr>
            <p:nvPr/>
          </p:nvCxnSpPr>
          <p:spPr>
            <a:xfrm flipH="1">
              <a:off x="6886876" y="2617658"/>
              <a:ext cx="3960564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89" idx="4"/>
            </p:cNvCxnSpPr>
            <p:nvPr/>
          </p:nvCxnSpPr>
          <p:spPr>
            <a:xfrm flipH="1">
              <a:off x="5199222" y="2617658"/>
              <a:ext cx="507960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>
              <a:stCxn id="290" idx="4"/>
            </p:cNvCxnSpPr>
            <p:nvPr/>
          </p:nvCxnSpPr>
          <p:spPr>
            <a:xfrm flipH="1">
              <a:off x="5768604" y="2617658"/>
              <a:ext cx="5078836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88" idx="4"/>
            </p:cNvCxnSpPr>
            <p:nvPr/>
          </p:nvCxnSpPr>
          <p:spPr>
            <a:xfrm flipH="1">
              <a:off x="5768604" y="2616921"/>
              <a:ext cx="3940841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289" idx="4"/>
            </p:cNvCxnSpPr>
            <p:nvPr/>
          </p:nvCxnSpPr>
          <p:spPr>
            <a:xfrm flipH="1">
              <a:off x="6337217" y="2617658"/>
              <a:ext cx="394161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291" idx="4"/>
            </p:cNvCxnSpPr>
            <p:nvPr/>
          </p:nvCxnSpPr>
          <p:spPr>
            <a:xfrm flipH="1">
              <a:off x="6337217" y="2617658"/>
              <a:ext cx="505988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291" idx="4"/>
            </p:cNvCxnSpPr>
            <p:nvPr/>
          </p:nvCxnSpPr>
          <p:spPr>
            <a:xfrm flipH="1">
              <a:off x="5768604" y="2617658"/>
              <a:ext cx="5628495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288" idx="4"/>
            </p:cNvCxnSpPr>
            <p:nvPr/>
          </p:nvCxnSpPr>
          <p:spPr>
            <a:xfrm flipH="1">
              <a:off x="6337217" y="2616921"/>
              <a:ext cx="3372228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290" idx="4"/>
            </p:cNvCxnSpPr>
            <p:nvPr/>
          </p:nvCxnSpPr>
          <p:spPr>
            <a:xfrm flipH="1">
              <a:off x="5199222" y="2617658"/>
              <a:ext cx="5648218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TextBox 307"/>
            <p:cNvSpPr txBox="1"/>
            <p:nvPr/>
          </p:nvSpPr>
          <p:spPr>
            <a:xfrm>
              <a:off x="394445" y="1897258"/>
              <a:ext cx="74682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Plane</a:t>
              </a:r>
              <a:endParaRPr lang="en-US" sz="1050" dirty="0"/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2063144" y="1879038"/>
              <a:ext cx="817851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Phone</a:t>
              </a:r>
              <a:endParaRPr lang="en-US" sz="1050" dirty="0"/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11066947" y="1879774"/>
              <a:ext cx="715292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Book</a:t>
              </a:r>
              <a:endParaRPr lang="en-US" sz="1050" dirty="0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8223882" y="1879774"/>
              <a:ext cx="70189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Vase</a:t>
              </a:r>
              <a:endParaRPr lang="en-US" sz="1050" dirty="0"/>
            </a:p>
          </p:txBody>
        </p:sp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4234" y="5106296"/>
              <a:ext cx="1374479" cy="1353590"/>
            </a:xfrm>
            <a:prstGeom prst="rect">
              <a:avLst/>
            </a:prstGeom>
          </p:spPr>
        </p:pic>
        <p:sp>
          <p:nvSpPr>
            <p:cNvPr id="313" name="Oval 312"/>
            <p:cNvSpPr/>
            <p:nvPr/>
          </p:nvSpPr>
          <p:spPr>
            <a:xfrm>
              <a:off x="501839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4" name="Oval 313"/>
            <p:cNvSpPr/>
            <p:nvPr/>
          </p:nvSpPr>
          <p:spPr>
            <a:xfrm>
              <a:off x="558777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5" name="Oval 314"/>
            <p:cNvSpPr/>
            <p:nvPr/>
          </p:nvSpPr>
          <p:spPr>
            <a:xfrm>
              <a:off x="615638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6" name="Oval 315"/>
            <p:cNvSpPr/>
            <p:nvPr/>
          </p:nvSpPr>
          <p:spPr>
            <a:xfrm>
              <a:off x="670604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7" name="Oval 316"/>
            <p:cNvSpPr/>
            <p:nvPr/>
          </p:nvSpPr>
          <p:spPr>
            <a:xfrm>
              <a:off x="503734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8" name="Oval 317"/>
            <p:cNvSpPr/>
            <p:nvPr/>
          </p:nvSpPr>
          <p:spPr>
            <a:xfrm>
              <a:off x="560672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9" name="Oval 318"/>
            <p:cNvSpPr/>
            <p:nvPr/>
          </p:nvSpPr>
          <p:spPr>
            <a:xfrm>
              <a:off x="617534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0" name="Oval 319"/>
            <p:cNvSpPr/>
            <p:nvPr/>
          </p:nvSpPr>
          <p:spPr>
            <a:xfrm>
              <a:off x="672500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512263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322" name="Straight Connector 32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Oval 337"/>
            <p:cNvSpPr/>
            <p:nvPr/>
          </p:nvSpPr>
          <p:spPr>
            <a:xfrm>
              <a:off x="505707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9" name="Oval 338"/>
            <p:cNvSpPr/>
            <p:nvPr/>
          </p:nvSpPr>
          <p:spPr>
            <a:xfrm>
              <a:off x="562645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0" name="Oval 339"/>
            <p:cNvSpPr/>
            <p:nvPr/>
          </p:nvSpPr>
          <p:spPr>
            <a:xfrm>
              <a:off x="619506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1" name="Oval 340"/>
            <p:cNvSpPr/>
            <p:nvPr/>
          </p:nvSpPr>
          <p:spPr>
            <a:xfrm>
              <a:off x="674472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2" name="Oval 341"/>
            <p:cNvSpPr/>
            <p:nvPr/>
          </p:nvSpPr>
          <p:spPr>
            <a:xfrm>
              <a:off x="507679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3" name="Oval 342"/>
            <p:cNvSpPr/>
            <p:nvPr/>
          </p:nvSpPr>
          <p:spPr>
            <a:xfrm>
              <a:off x="564617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4" name="Oval 343"/>
            <p:cNvSpPr/>
            <p:nvPr/>
          </p:nvSpPr>
          <p:spPr>
            <a:xfrm>
              <a:off x="621478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5" name="Oval 344"/>
            <p:cNvSpPr/>
            <p:nvPr/>
          </p:nvSpPr>
          <p:spPr>
            <a:xfrm>
              <a:off x="676444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16131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347" name="Straight Connector 346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3" name="Group 362"/>
            <p:cNvGrpSpPr/>
            <p:nvPr/>
          </p:nvGrpSpPr>
          <p:grpSpPr>
            <a:xfrm>
              <a:off x="516131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364" name="Straight Connector 363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0" name="TextBox 379"/>
            <p:cNvSpPr txBox="1"/>
            <p:nvPr/>
          </p:nvSpPr>
          <p:spPr>
            <a:xfrm>
              <a:off x="7597719" y="3886358"/>
              <a:ext cx="1501328" cy="599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Deep Network</a:t>
              </a:r>
            </a:p>
            <a:p>
              <a:pPr algn="ctr"/>
              <a:r>
                <a:rPr lang="en-US" sz="1050" dirty="0" smtClean="0"/>
                <a:t>(19 Layers)</a:t>
              </a:r>
              <a:endParaRPr lang="en-US" sz="1050" dirty="0"/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10501204" y="2654835"/>
              <a:ext cx="1344121" cy="599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Final Layer</a:t>
              </a:r>
            </a:p>
            <a:p>
              <a:pPr algn="ctr"/>
              <a:r>
                <a:rPr lang="en-US" sz="1050" dirty="0" smtClean="0"/>
                <a:t>(400k+ Tags)</a:t>
              </a:r>
              <a:endParaRPr lang="en-US" sz="1050" dirty="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3740564" y="1904722"/>
              <a:ext cx="858654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Canine</a:t>
              </a:r>
              <a:endParaRPr lang="en-US" sz="1050" dirty="0"/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7199988" y="1911639"/>
              <a:ext cx="494749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K9</a:t>
              </a:r>
              <a:endParaRPr lang="en-US" sz="1050" dirty="0"/>
            </a:p>
          </p:txBody>
        </p:sp>
      </p:grpSp>
      <p:sp>
        <p:nvSpPr>
          <p:cNvPr id="386" name="TextBox 385"/>
          <p:cNvSpPr txBox="1"/>
          <p:nvPr/>
        </p:nvSpPr>
        <p:spPr>
          <a:xfrm>
            <a:off x="4921184" y="3600917"/>
            <a:ext cx="16572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Open Source Metadata Tags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5479711" y="2910861"/>
            <a:ext cx="553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20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58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9575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6513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3374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8340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175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7113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3974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3331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64102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21040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77901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30972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15201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72140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9001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83967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40448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95491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52352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9213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42646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9585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56446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11412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27257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94127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44107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10201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57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02995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9933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168721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71683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8622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855604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42498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97233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541719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11110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680484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22860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9798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36736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93675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50382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1007320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642587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21197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5983151" y="2980577"/>
            <a:ext cx="147824" cy="10806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452054" y="3633204"/>
            <a:ext cx="4499012" cy="3224795"/>
          </a:xfrm>
        </p:spPr>
        <p:txBody>
          <a:bodyPr>
            <a:normAutofit/>
          </a:bodyPr>
          <a:lstStyle/>
          <a:p>
            <a:r>
              <a:rPr lang="en-US" i="1" dirty="0" smtClean="0"/>
              <a:t>V</a:t>
            </a:r>
            <a:r>
              <a:rPr lang="en-US" i="1" baseline="-25000" dirty="0" smtClean="0"/>
              <a:t>o 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/>
              <a:t>f</a:t>
            </a:r>
            <a:r>
              <a:rPr lang="en-US" dirty="0" smtClean="0"/>
              <a:t>inal weights</a:t>
            </a:r>
            <a:endParaRPr lang="en-US" i="1" baseline="-25000" dirty="0" smtClean="0"/>
          </a:p>
          <a:p>
            <a:r>
              <a:rPr lang="en-US" dirty="0" smtClean="0"/>
              <a:t>Column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dirty="0" smtClean="0"/>
              <a:t> in </a:t>
            </a:r>
            <a:r>
              <a:rPr lang="en-US" i="1" dirty="0" smtClean="0"/>
              <a:t>V</a:t>
            </a:r>
            <a:r>
              <a:rPr lang="en-US" i="1" baseline="-25000" dirty="0" smtClean="0"/>
              <a:t>o</a:t>
            </a:r>
            <a:r>
              <a:rPr lang="en-US" dirty="0" smtClean="0"/>
              <a:t> = a word</a:t>
            </a:r>
          </a:p>
          <a:p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/>
              <a:t>= the final image feature</a:t>
            </a:r>
            <a:endParaRPr lang="en-US" baseline="-25000" dirty="0"/>
          </a:p>
          <a:p>
            <a:pPr marL="0" indent="0">
              <a:buNone/>
            </a:pPr>
            <a:endParaRPr lang="en-US" i="1" baseline="-25000" dirty="0"/>
          </a:p>
          <a:p>
            <a:r>
              <a:rPr lang="en-US" dirty="0" smtClean="0"/>
              <a:t>Backpropagation = bad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06" name="Oval 105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Oval 138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7116619" y="3265233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71552" y="3518412"/>
            <a:ext cx="2114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final image vector</a:t>
            </a:r>
            <a:endParaRPr lang="en-US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8935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633" y="188194"/>
            <a:ext cx="1007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Unstructured data with large vocabulary?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 </a:t>
            </a:r>
            <a:r>
              <a:rPr lang="en-US" sz="2000" dirty="0" err="1" smtClean="0">
                <a:solidFill>
                  <a:schemeClr val="accent2"/>
                </a:solidFill>
              </a:rPr>
              <a:t>Embeddings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8243" r="7934" b="69573"/>
          <a:stretch/>
        </p:blipFill>
        <p:spPr>
          <a:xfrm>
            <a:off x="1434186" y="1574827"/>
            <a:ext cx="9085017" cy="28935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422959" y="1462302"/>
            <a:ext cx="819901" cy="49832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14877" y="1470027"/>
            <a:ext cx="176070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139232" y="1477752"/>
            <a:ext cx="499024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61393" y="1469402"/>
            <a:ext cx="90929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72535" y="1461052"/>
            <a:ext cx="129383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577422" y="1461052"/>
            <a:ext cx="1446883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00298" y="1468777"/>
            <a:ext cx="102052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39298" y="2860827"/>
            <a:ext cx="2778713" cy="36933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optimize the word “vector”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  <a:endCxn id="34" idx="2"/>
          </p:cNvCxnSpPr>
          <p:nvPr/>
        </p:nvCxnSpPr>
        <p:spPr>
          <a:xfrm flipV="1">
            <a:off x="5828655" y="1960628"/>
            <a:ext cx="4255" cy="90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56059" y="3447252"/>
            <a:ext cx="3740252" cy="369332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context in which “vector” appears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3"/>
            <a:endCxn id="35" idx="2"/>
          </p:cNvCxnSpPr>
          <p:nvPr/>
        </p:nvCxnSpPr>
        <p:spPr>
          <a:xfrm flipH="1" flipV="1">
            <a:off x="7195228" y="1968353"/>
            <a:ext cx="501083" cy="166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8" idx="3"/>
            <a:endCxn id="39" idx="2"/>
          </p:cNvCxnSpPr>
          <p:nvPr/>
        </p:nvCxnSpPr>
        <p:spPr>
          <a:xfrm flipV="1">
            <a:off x="7696311" y="1976078"/>
            <a:ext cx="692433" cy="1655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3"/>
            <a:endCxn id="41" idx="2"/>
          </p:cNvCxnSpPr>
          <p:nvPr/>
        </p:nvCxnSpPr>
        <p:spPr>
          <a:xfrm flipV="1">
            <a:off x="7696311" y="1967728"/>
            <a:ext cx="1419732" cy="1664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</p:cNvCxnSpPr>
          <p:nvPr/>
        </p:nvCxnSpPr>
        <p:spPr>
          <a:xfrm flipV="1">
            <a:off x="3956059" y="2041002"/>
            <a:ext cx="630936" cy="1590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1"/>
          </p:cNvCxnSpPr>
          <p:nvPr/>
        </p:nvCxnSpPr>
        <p:spPr>
          <a:xfrm flipH="1" flipV="1">
            <a:off x="3493795" y="2024928"/>
            <a:ext cx="462264" cy="1606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8" idx="1"/>
            <a:endCxn id="45" idx="2"/>
          </p:cNvCxnSpPr>
          <p:nvPr/>
        </p:nvCxnSpPr>
        <p:spPr>
          <a:xfrm flipH="1" flipV="1">
            <a:off x="2010563" y="1967103"/>
            <a:ext cx="1945496" cy="166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8329637" y="3217224"/>
            <a:ext cx="2319647" cy="3651526"/>
            <a:chOff x="1480929" y="1406251"/>
            <a:chExt cx="3296380" cy="3048044"/>
          </a:xfrm>
        </p:grpSpPr>
        <p:sp>
          <p:nvSpPr>
            <p:cNvPr id="27" name="Rectangle 26"/>
            <p:cNvSpPr/>
            <p:nvPr/>
          </p:nvSpPr>
          <p:spPr>
            <a:xfrm>
              <a:off x="3102763" y="2620227"/>
              <a:ext cx="153052" cy="603125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78604" y="1406251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78605" y="2161777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0239" y="3085776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70240" y="3841302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36879" y="2627952"/>
              <a:ext cx="153052" cy="6031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1433402" y="2659647"/>
              <a:ext cx="619899" cy="52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w(t)</a:t>
              </a:r>
              <a:endParaRPr lang="en-US" i="1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4160766" y="1464564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v</a:t>
              </a:r>
              <a:r>
                <a:rPr lang="en-US" i="1" dirty="0" smtClean="0"/>
                <a:t>(t-2)</a:t>
              </a:r>
              <a:endParaRPr lang="en-US" i="1" baseline="-250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4200630" y="2195666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v(t-1)</a:t>
              </a:r>
              <a:endParaRPr lang="en-US" i="1" baseline="-25000" dirty="0"/>
            </a:p>
          </p:txBody>
        </p:sp>
        <p:sp>
          <p:nvSpPr>
            <p:cNvPr id="46" name="TextBox 45"/>
            <p:cNvSpPr txBox="1"/>
            <p:nvPr/>
          </p:nvSpPr>
          <p:spPr>
            <a:xfrm rot="5400000">
              <a:off x="4189853" y="3119667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v(t+1)</a:t>
              </a:r>
              <a:endParaRPr lang="en-US" i="1" baseline="-25000" dirty="0"/>
            </a:p>
          </p:txBody>
        </p:sp>
        <p:sp>
          <p:nvSpPr>
            <p:cNvPr id="47" name="TextBox 46"/>
            <p:cNvSpPr txBox="1"/>
            <p:nvPr/>
          </p:nvSpPr>
          <p:spPr>
            <a:xfrm rot="5400000">
              <a:off x="4165412" y="3866839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v(t+2)</a:t>
              </a:r>
              <a:endParaRPr lang="en-US" i="1" baseline="-25000" dirty="0"/>
            </a:p>
          </p:txBody>
        </p:sp>
        <p:cxnSp>
          <p:nvCxnSpPr>
            <p:cNvPr id="51" name="Straight Arrow Connector 50"/>
            <p:cNvCxnSpPr>
              <a:stCxn id="32" idx="3"/>
              <a:endCxn id="27" idx="1"/>
            </p:cNvCxnSpPr>
            <p:nvPr/>
          </p:nvCxnSpPr>
          <p:spPr>
            <a:xfrm flipV="1">
              <a:off x="2189931" y="2921789"/>
              <a:ext cx="912832" cy="77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7" idx="3"/>
              <a:endCxn id="28" idx="1"/>
            </p:cNvCxnSpPr>
            <p:nvPr/>
          </p:nvCxnSpPr>
          <p:spPr>
            <a:xfrm flipV="1">
              <a:off x="3255815" y="1707814"/>
              <a:ext cx="722789" cy="12139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7" idx="3"/>
              <a:endCxn id="29" idx="1"/>
            </p:cNvCxnSpPr>
            <p:nvPr/>
          </p:nvCxnSpPr>
          <p:spPr>
            <a:xfrm flipV="1">
              <a:off x="3255815" y="2463340"/>
              <a:ext cx="722790" cy="4584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7" idx="3"/>
              <a:endCxn id="30" idx="1"/>
            </p:cNvCxnSpPr>
            <p:nvPr/>
          </p:nvCxnSpPr>
          <p:spPr>
            <a:xfrm>
              <a:off x="3255815" y="2921790"/>
              <a:ext cx="714424" cy="4655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7" idx="3"/>
              <a:endCxn id="31" idx="1"/>
            </p:cNvCxnSpPr>
            <p:nvPr/>
          </p:nvCxnSpPr>
          <p:spPr>
            <a:xfrm>
              <a:off x="3255815" y="2921790"/>
              <a:ext cx="714425" cy="1221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781339" y="4289052"/>
            <a:ext cx="5831271" cy="177874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Optimize with respect to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 randomly to provide negative samples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09411" y="2277600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10694503" y="1444976"/>
          <a:ext cx="1280773" cy="6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Equation" r:id="rId6" imgW="469900" imgH="215900" progId="Equation.3">
                  <p:embed/>
                </p:oleObj>
              </mc:Choice>
              <mc:Fallback>
                <p:oleObj name="Equation" r:id="rId6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4503" y="1444976"/>
                        <a:ext cx="1280773" cy="6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91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Context of an image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Use the context (i.e., metadata) of an image to define its place in vector space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164" y="1459351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961114" y="2420785"/>
            <a:ext cx="4867657" cy="92333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5965" y="1848626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54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Word2Vec deals with large vocabulary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151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844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531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027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12280" y="149766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Word Corpus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211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904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591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526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5603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1297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6983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2290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0713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6407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093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7590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3238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8742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4428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114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3458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1521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48382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0334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1919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8606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86443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0213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9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9493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186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0880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6361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055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7749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3443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8916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4610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0304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5998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1479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173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2867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8561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4231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99256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561947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13133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6076711" y="3234191"/>
            <a:ext cx="166782" cy="834226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398219"/>
            <a:ext cx="10515600" cy="1778743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Take a word and optimize with respect to its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Randomly sample irrelevant words not in its context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1941" y="37726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Puppy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4337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9023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116619" y="3345857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4686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7668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805484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748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943479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493138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4711483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280866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849478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43044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550756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12013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688751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21945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061751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6311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199746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749405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14214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6464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433255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01868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336200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9055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474195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1079068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82306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851006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0910023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011744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370305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3968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509070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078453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626571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195954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3765336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334719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488206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451451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020833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590216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138334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7707717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277099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8846482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413554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998293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0552319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1176916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24167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6892704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65" name="Content Placeholder 2"/>
          <p:cNvSpPr txBox="1">
            <a:spLocks/>
          </p:cNvSpPr>
          <p:nvPr/>
        </p:nvSpPr>
        <p:spPr>
          <a:xfrm>
            <a:off x="591801" y="3981147"/>
            <a:ext cx="4260359" cy="149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 feature must be: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Close to labels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Far from negative samples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8" name="Oval 167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Oval 194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21" name="Straight Connector 220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1" name="TextBox 130"/>
          <p:cNvSpPr txBox="1"/>
          <p:nvPr/>
        </p:nvSpPr>
        <p:spPr>
          <a:xfrm>
            <a:off x="7116619" y="3305545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491278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79442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</a:t>
            </a:r>
            <a:r>
              <a:rPr lang="en-US" sz="3600" dirty="0" err="1" smtClean="0">
                <a:solidFill>
                  <a:schemeClr val="tx2"/>
                </a:solidFill>
              </a:rPr>
              <a:t>vs</a:t>
            </a:r>
            <a:r>
              <a:rPr lang="en-US" sz="3600" dirty="0" smtClean="0">
                <a:solidFill>
                  <a:schemeClr val="tx2"/>
                </a:solidFill>
              </a:rPr>
              <a:t> Im2Vec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265229"/>
            <a:ext cx="10515600" cy="2508613"/>
          </a:xfrm>
        </p:spPr>
        <p:txBody>
          <a:bodyPr/>
          <a:lstStyle/>
          <a:p>
            <a:r>
              <a:rPr lang="en-US" dirty="0" smtClean="0"/>
              <a:t>Original word vector optimization: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Optimization with respect to images: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862776" y="1224194"/>
            <a:ext cx="7749726" cy="1658082"/>
            <a:chOff x="1260432" y="1035906"/>
            <a:chExt cx="12960676" cy="2551822"/>
          </a:xfrm>
        </p:grpSpPr>
        <p:sp>
          <p:nvSpPr>
            <p:cNvPr id="132" name="Oval 131"/>
            <p:cNvSpPr/>
            <p:nvPr/>
          </p:nvSpPr>
          <p:spPr>
            <a:xfrm>
              <a:off x="5105397" y="144535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" name="Oval 132"/>
            <p:cNvSpPr/>
            <p:nvPr/>
          </p:nvSpPr>
          <p:spPr>
            <a:xfrm>
              <a:off x="5566521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" name="Oval 133"/>
            <p:cNvSpPr/>
            <p:nvPr/>
          </p:nvSpPr>
          <p:spPr>
            <a:xfrm>
              <a:off x="6027023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" name="Oval 134"/>
            <p:cNvSpPr/>
            <p:nvPr/>
          </p:nvSpPr>
          <p:spPr>
            <a:xfrm>
              <a:off x="6472174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28469" y="1139332"/>
              <a:ext cx="56887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389594" y="1139863"/>
              <a:ext cx="62023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850094" y="1139863"/>
              <a:ext cx="571509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249819" y="1140392"/>
              <a:ext cx="662271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3279364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4" name="Oval 233"/>
            <p:cNvSpPr/>
            <p:nvPr/>
          </p:nvSpPr>
          <p:spPr>
            <a:xfrm>
              <a:off x="3740489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5" name="Oval 234"/>
            <p:cNvSpPr/>
            <p:nvPr/>
          </p:nvSpPr>
          <p:spPr>
            <a:xfrm>
              <a:off x="4200990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6" name="Oval 235"/>
            <p:cNvSpPr/>
            <p:nvPr/>
          </p:nvSpPr>
          <p:spPr>
            <a:xfrm>
              <a:off x="4630791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7" name="Oval 236"/>
            <p:cNvSpPr/>
            <p:nvPr/>
          </p:nvSpPr>
          <p:spPr>
            <a:xfrm>
              <a:off x="6932676" y="141861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7393800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9" name="Oval 238"/>
            <p:cNvSpPr/>
            <p:nvPr/>
          </p:nvSpPr>
          <p:spPr>
            <a:xfrm>
              <a:off x="7854302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0" name="Oval 239"/>
            <p:cNvSpPr/>
            <p:nvPr/>
          </p:nvSpPr>
          <p:spPr>
            <a:xfrm>
              <a:off x="8299453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1" name="Oval 240"/>
            <p:cNvSpPr/>
            <p:nvPr/>
          </p:nvSpPr>
          <p:spPr>
            <a:xfrm>
              <a:off x="1468060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91383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3" name="Oval 242"/>
            <p:cNvSpPr/>
            <p:nvPr/>
          </p:nvSpPr>
          <p:spPr>
            <a:xfrm>
              <a:off x="237433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4" name="Oval 243"/>
            <p:cNvSpPr/>
            <p:nvPr/>
          </p:nvSpPr>
          <p:spPr>
            <a:xfrm>
              <a:off x="283483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5" name="Oval 244"/>
            <p:cNvSpPr/>
            <p:nvPr/>
          </p:nvSpPr>
          <p:spPr>
            <a:xfrm>
              <a:off x="8774680" y="143225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6" name="Oval 245"/>
            <p:cNvSpPr/>
            <p:nvPr/>
          </p:nvSpPr>
          <p:spPr>
            <a:xfrm>
              <a:off x="923580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7" name="Oval 246"/>
            <p:cNvSpPr/>
            <p:nvPr/>
          </p:nvSpPr>
          <p:spPr>
            <a:xfrm>
              <a:off x="969630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8" name="Oval 247"/>
            <p:cNvSpPr/>
            <p:nvPr/>
          </p:nvSpPr>
          <p:spPr>
            <a:xfrm>
              <a:off x="1014145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260432" y="1126224"/>
              <a:ext cx="74276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2611859" y="1113116"/>
              <a:ext cx="80920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9944074" y="1113645"/>
              <a:ext cx="705154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641565" y="1113645"/>
              <a:ext cx="68234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513486" y="17044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974612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435736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2896861" y="170607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340765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801890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63014" y="170607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724139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167420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628545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089669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550795" y="170660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6994698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455823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916948" y="170660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378073" y="170713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837326" y="170607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9298451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759576" y="170713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10220701" y="170766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885912" y="1126753"/>
              <a:ext cx="847377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6694969" y="1140392"/>
              <a:ext cx="866458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64630" y="2286342"/>
              <a:ext cx="1527605" cy="1301386"/>
              <a:chOff x="5061421" y="3567913"/>
              <a:chExt cx="2068268" cy="2008643"/>
            </a:xfrm>
          </p:grpSpPr>
          <p:sp>
            <p:nvSpPr>
              <p:cNvPr id="276" name="Rectangle 275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1" name="Oval 280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3" name="Oval 282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86" name="Group 285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29" name="Straight Connector 32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7" name="Oval 286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1" name="Oval 290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2" name="Oval 291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95" name="Group 294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13" name="Straight Connector 312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6" name="Group 295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97" name="Straight Connector 296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Connector 306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10845425" y="1035906"/>
            <a:ext cx="3375683" cy="1632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1" name="Equation" r:id="rId5" imgW="469900" imgH="215900" progId="Equation.3">
                    <p:embed/>
                  </p:oleObj>
                </mc:Choice>
                <mc:Fallback>
                  <p:oleObj name="Equation" r:id="rId5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845425" y="1035906"/>
                          <a:ext cx="3375683" cy="16322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Object 346"/>
            <p:cNvGraphicFramePr>
              <a:graphicFrameLocks noChangeAspect="1"/>
            </p:cNvGraphicFramePr>
            <p:nvPr>
              <p:extLst/>
            </p:nvPr>
          </p:nvGraphicFramePr>
          <p:xfrm>
            <a:off x="7922294" y="2027700"/>
            <a:ext cx="941437" cy="1529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2" name="Equation" r:id="rId7" imgW="139700" imgH="215900" progId="Equation.3">
                    <p:embed/>
                  </p:oleObj>
                </mc:Choice>
                <mc:Fallback>
                  <p:oleObj name="Equation" r:id="rId7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922294" y="2027700"/>
                          <a:ext cx="941437" cy="15298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7859" y="3628035"/>
            <a:ext cx="9265007" cy="116903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37693" y="5381586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0091476" y="5392895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577" y="5229240"/>
            <a:ext cx="10437306" cy="11651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73580" y="61342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4288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TODAY’S AGENDA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/>
          <p:cNvCxnSpPr/>
          <p:nvPr/>
        </p:nvCxnSpPr>
        <p:spPr>
          <a:xfrm>
            <a:off x="3440781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-474722" y="6578005"/>
            <a:ext cx="5716915" cy="365125"/>
          </a:xfrm>
        </p:spPr>
        <p:txBody>
          <a:bodyPr/>
          <a:lstStyle/>
          <a:p>
            <a:r>
              <a:rPr lang="en-US" sz="1000" dirty="0" smtClean="0"/>
              <a:t>A Division of IQT Labs.  Private - Do not disseminate without approval of Lab41 or In-Q-Tel</a:t>
            </a:r>
            <a:endParaRPr lang="en-US" sz="1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54953" y="1082565"/>
            <a:ext cx="7205190" cy="5247399"/>
            <a:chOff x="2962497" y="1164420"/>
            <a:chExt cx="7205190" cy="5247399"/>
          </a:xfrm>
        </p:grpSpPr>
        <p:cxnSp>
          <p:nvCxnSpPr>
            <p:cNvPr id="32" name="Straight Connector 31"/>
            <p:cNvCxnSpPr>
              <a:stCxn id="29" idx="0"/>
              <a:endCxn id="45" idx="4"/>
            </p:cNvCxnSpPr>
            <p:nvPr/>
          </p:nvCxnSpPr>
          <p:spPr>
            <a:xfrm flipV="1">
              <a:off x="3158950" y="5627554"/>
              <a:ext cx="0" cy="34799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962497" y="1164420"/>
              <a:ext cx="7205190" cy="5247399"/>
              <a:chOff x="3144627" y="1722062"/>
              <a:chExt cx="7205190" cy="508473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3671903" y="1722062"/>
                <a:ext cx="66779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Objective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3144627" y="1762590"/>
                <a:ext cx="6350268" cy="4300035"/>
                <a:chOff x="3133954" y="1858637"/>
                <a:chExt cx="6350268" cy="4048338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330407" y="5128340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330407" y="4399473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3671903" y="2545704"/>
                  <a:ext cx="38841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Background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71903" y="3281442"/>
                  <a:ext cx="435433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Issues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599052" y="4006230"/>
                  <a:ext cx="58851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Tech Discussion: The </a:t>
                  </a:r>
                  <a:r>
                    <a:rPr lang="en-US" sz="2800" dirty="0" err="1" smtClean="0">
                      <a:solidFill>
                        <a:schemeClr val="accent1"/>
                      </a:solidFill>
                    </a:rPr>
                    <a:t>Attalos</a:t>
                  </a:r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 Challenge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604997" y="5429651"/>
                  <a:ext cx="3344772" cy="477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Demonstration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133954" y="185863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133954" y="259240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3133954" y="331547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/>
                <p:cNvCxnSpPr>
                  <a:stCxn id="27" idx="4"/>
                  <a:endCxn id="28" idx="0"/>
                </p:cNvCxnSpPr>
                <p:nvPr/>
              </p:nvCxnSpPr>
              <p:spPr>
                <a:xfrm>
                  <a:off x="3330407" y="2251543"/>
                  <a:ext cx="0" cy="34086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28" idx="4"/>
                  <a:endCxn id="30" idx="0"/>
                </p:cNvCxnSpPr>
                <p:nvPr/>
              </p:nvCxnSpPr>
              <p:spPr>
                <a:xfrm>
                  <a:off x="3330407" y="2985313"/>
                  <a:ext cx="0" cy="3301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stCxn id="30" idx="4"/>
                </p:cNvCxnSpPr>
                <p:nvPr/>
              </p:nvCxnSpPr>
              <p:spPr>
                <a:xfrm>
                  <a:off x="3330407" y="3708378"/>
                  <a:ext cx="0" cy="69109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/>
                <p:cNvSpPr/>
                <p:nvPr/>
              </p:nvSpPr>
              <p:spPr>
                <a:xfrm>
                  <a:off x="3133954" y="404342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133954" y="4832775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133954" y="5499214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642024" y="6283581"/>
                <a:ext cx="33447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Contact Us!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2962497" y="5975552"/>
              <a:ext cx="392906" cy="4306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33540" y="4381895"/>
              <a:ext cx="5885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Performance Results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0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The GPU/CPU Split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345402" y="3905315"/>
            <a:ext cx="4374082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Wide Optimization on CPU</a:t>
            </a:r>
          </a:p>
          <a:p>
            <a:r>
              <a:rPr lang="en-US" dirty="0" smtClean="0"/>
              <a:t>Deep Optimization on GPU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269" y="4168716"/>
            <a:ext cx="1102195" cy="81503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6"/>
          <a:srcRect l="50585"/>
          <a:stretch/>
        </p:blipFill>
        <p:spPr>
          <a:xfrm>
            <a:off x="10576193" y="2452935"/>
            <a:ext cx="884206" cy="88581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871114" y="3810528"/>
            <a:ext cx="7012888" cy="18199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03714" y="441717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 Layers</a:t>
            </a:r>
            <a:endParaRPr lang="en-US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4" name="Group 163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5" name="Oval 164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18" name="Straight Connector 21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Oval 173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02" name="Straight Connector 20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84" name="Straight Connector 183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64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736605"/>
            <a:ext cx="10515600" cy="1892705"/>
          </a:xfrm>
        </p:spPr>
        <p:txBody>
          <a:bodyPr>
            <a:normAutofit/>
          </a:bodyPr>
          <a:lstStyle/>
          <a:p>
            <a:r>
              <a:rPr lang="en-US" dirty="0" smtClean="0"/>
              <a:t>Pre-train on word corpus </a:t>
            </a:r>
            <a:r>
              <a:rPr lang="en-US" dirty="0"/>
              <a:t>(YFCC / NYT / Wiki8B</a:t>
            </a:r>
            <a:r>
              <a:rPr lang="en-US" dirty="0" smtClean="0"/>
              <a:t>)</a:t>
            </a:r>
          </a:p>
          <a:p>
            <a:r>
              <a:rPr lang="en-US" dirty="0" smtClean="0"/>
              <a:t>Either optimize / don’t optimize the final layer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Pre-training with word vectors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70907" y="1632618"/>
            <a:ext cx="9273782" cy="2499316"/>
            <a:chOff x="665293" y="1213896"/>
            <a:chExt cx="11350304" cy="2595548"/>
          </a:xfrm>
        </p:grpSpPr>
        <p:sp>
          <p:nvSpPr>
            <p:cNvPr id="137" name="Oval 136"/>
            <p:cNvSpPr/>
            <p:nvPr/>
          </p:nvSpPr>
          <p:spPr>
            <a:xfrm>
              <a:off x="5105397" y="154613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5566521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" name="Oval 138"/>
            <p:cNvSpPr/>
            <p:nvPr/>
          </p:nvSpPr>
          <p:spPr>
            <a:xfrm>
              <a:off x="6027023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72174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928468" y="1240110"/>
              <a:ext cx="62995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389594" y="1240642"/>
              <a:ext cx="68683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850093" y="1240642"/>
              <a:ext cx="632873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249818" y="1241173"/>
              <a:ext cx="733380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3279364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740489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7" name="Oval 146"/>
            <p:cNvSpPr/>
            <p:nvPr/>
          </p:nvSpPr>
          <p:spPr>
            <a:xfrm>
              <a:off x="4200990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8" name="Oval 147"/>
            <p:cNvSpPr/>
            <p:nvPr/>
          </p:nvSpPr>
          <p:spPr>
            <a:xfrm>
              <a:off x="4630791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9" name="Oval 148"/>
            <p:cNvSpPr/>
            <p:nvPr/>
          </p:nvSpPr>
          <p:spPr>
            <a:xfrm>
              <a:off x="6932676" y="151939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393800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854302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2" name="Oval 151"/>
            <p:cNvSpPr/>
            <p:nvPr/>
          </p:nvSpPr>
          <p:spPr>
            <a:xfrm>
              <a:off x="8299453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68060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4" name="Oval 153"/>
            <p:cNvSpPr/>
            <p:nvPr/>
          </p:nvSpPr>
          <p:spPr>
            <a:xfrm>
              <a:off x="191383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37433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6" name="Oval 155"/>
            <p:cNvSpPr/>
            <p:nvPr/>
          </p:nvSpPr>
          <p:spPr>
            <a:xfrm>
              <a:off x="283483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74680" y="153303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8" name="Oval 157"/>
            <p:cNvSpPr/>
            <p:nvPr/>
          </p:nvSpPr>
          <p:spPr>
            <a:xfrm>
              <a:off x="923580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9630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145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260432" y="1227004"/>
              <a:ext cx="82251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611858" y="1213896"/>
              <a:ext cx="89609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944074" y="1214425"/>
              <a:ext cx="780868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641565" y="1214425"/>
              <a:ext cx="75561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513486" y="180526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974612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435736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896861" y="180685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340765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801890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263014" y="180685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4724139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167420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628545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089669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550795" y="180738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994698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455823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7916948" y="18073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378073" y="180791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8837326" y="180685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9298451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759576" y="180791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0220701" y="180844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885912" y="1227533"/>
              <a:ext cx="93836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694969" y="1241173"/>
              <a:ext cx="95949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64630" y="2508058"/>
              <a:ext cx="1527605" cy="1301386"/>
              <a:chOff x="5061421" y="3567913"/>
              <a:chExt cx="2068268" cy="2008643"/>
            </a:xfrm>
          </p:grpSpPr>
          <p:sp>
            <p:nvSpPr>
              <p:cNvPr id="188" name="Rectangle 187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198" name="Group 197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41" name="Straight Connector 240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07" name="Group 206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25" name="Straight Connector 224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09" name="Straight Connector 20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257" name="Object 256"/>
            <p:cNvGraphicFramePr>
              <a:graphicFrameLocks noChangeAspect="1"/>
            </p:cNvGraphicFramePr>
            <p:nvPr>
              <p:extLst/>
            </p:nvPr>
          </p:nvGraphicFramePr>
          <p:xfrm>
            <a:off x="10634022" y="1666691"/>
            <a:ext cx="1280773" cy="61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5" name="Equation" r:id="rId6" imgW="469900" imgH="215900" progId="Equation.3">
                    <p:embed/>
                  </p:oleObj>
                </mc:Choice>
                <mc:Fallback>
                  <p:oleObj name="Equation" r:id="rId6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634022" y="1666691"/>
                          <a:ext cx="1280773" cy="619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8" name="Object 257"/>
            <p:cNvGraphicFramePr>
              <a:graphicFrameLocks noChangeAspect="1"/>
            </p:cNvGraphicFramePr>
            <p:nvPr>
              <p:extLst/>
            </p:nvPr>
          </p:nvGraphicFramePr>
          <p:xfrm>
            <a:off x="7022274" y="2302698"/>
            <a:ext cx="381000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6" name="Equation" r:id="rId8" imgW="139700" imgH="215900" progId="Equation.3">
                    <p:embed/>
                  </p:oleObj>
                </mc:Choice>
                <mc:Fallback>
                  <p:oleObj name="Equation" r:id="rId8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022274" y="2302698"/>
                          <a:ext cx="381000" cy="619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ounded Rectangle 2"/>
            <p:cNvSpPr/>
            <p:nvPr/>
          </p:nvSpPr>
          <p:spPr>
            <a:xfrm>
              <a:off x="665293" y="1269815"/>
              <a:ext cx="11350304" cy="1068255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4639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Sampling Methods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615671"/>
            <a:ext cx="10515600" cy="1975265"/>
          </a:xfrm>
        </p:spPr>
        <p:txBody>
          <a:bodyPr>
            <a:norm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implementation required positive sampling (uniform)</a:t>
            </a:r>
          </a:p>
          <a:p>
            <a:r>
              <a:rPr lang="en-US" dirty="0" smtClean="0"/>
              <a:t>Large distribution negative </a:t>
            </a:r>
            <a:r>
              <a:rPr lang="en-US" dirty="0"/>
              <a:t>sampling </a:t>
            </a:r>
            <a:r>
              <a:rPr lang="en-US" dirty="0" smtClean="0"/>
              <a:t>requires a bit more thought</a:t>
            </a:r>
            <a:endParaRPr lang="en-US" dirty="0"/>
          </a:p>
          <a:p>
            <a:pPr lvl="1"/>
            <a:r>
              <a:rPr lang="en-US" dirty="0" smtClean="0"/>
              <a:t>(Option I) Sample </a:t>
            </a:r>
            <a:r>
              <a:rPr lang="en-US" dirty="0"/>
              <a:t>the next image’s labels</a:t>
            </a:r>
          </a:p>
          <a:p>
            <a:pPr lvl="1"/>
            <a:r>
              <a:rPr lang="en-US" dirty="0" smtClean="0"/>
              <a:t>(Option II) Pre</a:t>
            </a:r>
            <a:r>
              <a:rPr lang="en-US" dirty="0"/>
              <a:t>-sample each epoch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796" y="1499663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135" name="Rectangle 134"/>
          <p:cNvSpPr/>
          <p:nvPr/>
        </p:nvSpPr>
        <p:spPr>
          <a:xfrm>
            <a:off x="6537746" y="2461097"/>
            <a:ext cx="4867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132597" y="1888938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3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IV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Out of Vocabulary Words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 rot="16200000">
            <a:off x="6597956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/>
          <p:cNvSpPr>
            <a:spLocks noGrp="1"/>
          </p:cNvSpPr>
          <p:nvPr>
            <p:ph idx="1"/>
          </p:nvPr>
        </p:nvSpPr>
        <p:spPr>
          <a:xfrm>
            <a:off x="345401" y="3905315"/>
            <a:ext cx="5037989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Words not in the vocabulary</a:t>
            </a:r>
          </a:p>
          <a:p>
            <a:r>
              <a:rPr lang="en-US" dirty="0" smtClean="0"/>
              <a:t>Update if optimizing last layer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93" name="Rounded Rectangle 192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058" y="5740848"/>
            <a:ext cx="1022244" cy="1006708"/>
          </a:xfrm>
          <a:prstGeom prst="rect">
            <a:avLst/>
          </a:prstGeom>
        </p:spPr>
      </p:pic>
      <p:grpSp>
        <p:nvGrpSpPr>
          <p:cNvPr id="196" name="Group 195"/>
          <p:cNvGrpSpPr/>
          <p:nvPr/>
        </p:nvGrpSpPr>
        <p:grpSpPr>
          <a:xfrm>
            <a:off x="5613563" y="3961277"/>
            <a:ext cx="2068268" cy="1670502"/>
            <a:chOff x="5118282" y="3337319"/>
            <a:chExt cx="2068268" cy="1670502"/>
          </a:xfrm>
        </p:grpSpPr>
        <p:sp>
          <p:nvSpPr>
            <p:cNvPr id="197" name="Oval 196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Oval 205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Group 214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Oval 270"/>
          <p:cNvSpPr/>
          <p:nvPr/>
        </p:nvSpPr>
        <p:spPr>
          <a:xfrm>
            <a:off x="10207690" y="2290760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0794485" y="2308981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304767" y="2691085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0871839" y="2689611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" name="Picture 275"/>
          <p:cNvPicPr>
            <a:picLocks noChangeAspect="1"/>
          </p:cNvPicPr>
          <p:nvPr/>
        </p:nvPicPr>
        <p:blipFill rotWithShape="1">
          <a:blip r:embed="rId6"/>
          <a:srcRect l="18628" t="537"/>
          <a:stretch/>
        </p:blipFill>
        <p:spPr>
          <a:xfrm>
            <a:off x="496928" y="5190959"/>
            <a:ext cx="4765681" cy="9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Single Corpus Performance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/>
          <p:cNvGraphicFramePr/>
          <p:nvPr>
            <p:extLst/>
          </p:nvPr>
        </p:nvGraphicFramePr>
        <p:xfrm>
          <a:off x="640008" y="133391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5431" y="6048898"/>
            <a:ext cx="549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Small Vocab: IAPRTC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/>
          </p:nvPr>
        </p:nvGraphicFramePr>
        <p:xfrm>
          <a:off x="6358945" y="137823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64368" y="6093218"/>
            <a:ext cx="513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Large Vocab: Visual Genome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Multi-Corpora Performance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529" y="786658"/>
            <a:ext cx="475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Train: Visual Genome, Test: ESP Game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/>
          </p:nvPr>
        </p:nvGraphicFramePr>
        <p:xfrm>
          <a:off x="3312009" y="1411751"/>
          <a:ext cx="5807739" cy="510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233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DEMONSTRATION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50285" y="2043250"/>
            <a:ext cx="75091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hlinkClick r:id="rId5"/>
              </a:rPr>
              <a:t>http://l41</a:t>
            </a:r>
            <a:r>
              <a:rPr lang="en-US" sz="3200" dirty="0">
                <a:hlinkClick r:id="rId5"/>
              </a:rPr>
              <a:t>-srv-gpu04.b.internal:</a:t>
            </a:r>
            <a:r>
              <a:rPr lang="en-US" sz="3200" dirty="0" smtClean="0">
                <a:hlinkClick r:id="rId5"/>
              </a:rPr>
              <a:t>5000</a:t>
            </a:r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35241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343" y="4545426"/>
            <a:ext cx="510407" cy="51040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4944" y="5245395"/>
            <a:ext cx="24203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9"/>
              </a:rPr>
              <a:t>kni@iqt.org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10"/>
              </a:rPr>
              <a:t>vsandesara@iqt.org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TWITTER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@_lab41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 smtClean="0">
                <a:solidFill>
                  <a:schemeClr val="accent3"/>
                </a:solidFill>
              </a:rPr>
              <a:t>ab41.lab41.org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623888"/>
            <a:ext cx="9877425" cy="56102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556" y="214035"/>
            <a:ext cx="943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Training a Deep Learner on Open Source Imagery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16429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I “Classify”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20179" y="901269"/>
            <a:ext cx="7283607" cy="5323238"/>
            <a:chOff x="862977" y="901269"/>
            <a:chExt cx="7283607" cy="53232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977" y="901269"/>
              <a:ext cx="3714750" cy="30003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t="2397"/>
            <a:stretch/>
          </p:blipFill>
          <p:spPr>
            <a:xfrm>
              <a:off x="2948952" y="2877341"/>
              <a:ext cx="3257550" cy="161761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9158" y="4034085"/>
              <a:ext cx="2367426" cy="2190422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 rot="2192957">
              <a:off x="1899745" y="3965028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2192957">
              <a:off x="3780248" y="5094767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2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Others Classify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3336" y="986294"/>
            <a:ext cx="3389094" cy="2781684"/>
            <a:chOff x="6929014" y="1194700"/>
            <a:chExt cx="3389094" cy="2781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9014" y="1194700"/>
              <a:ext cx="3389094" cy="19427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258" y="3137493"/>
              <a:ext cx="764391" cy="83889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640054" y="4095901"/>
            <a:ext cx="4590375" cy="2221172"/>
            <a:chOff x="7313166" y="4281247"/>
            <a:chExt cx="4590375" cy="22211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5197" y="5944714"/>
              <a:ext cx="566311" cy="55770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3166" y="4281247"/>
              <a:ext cx="4590375" cy="16281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664261" y="957445"/>
            <a:ext cx="4725664" cy="5252405"/>
            <a:chOff x="309810" y="992877"/>
            <a:chExt cx="4725664" cy="5252405"/>
          </a:xfrm>
        </p:grpSpPr>
        <p:pic>
          <p:nvPicPr>
            <p:cNvPr id="1026" name="Picture 2" descr="https://www.seeklogo.net/wp-content/uploads/2015/10/google-photos-logo-vector-downloa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10" y="3686149"/>
              <a:ext cx="783372" cy="78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372520" y="992877"/>
              <a:ext cx="4662954" cy="5252405"/>
              <a:chOff x="372520" y="992877"/>
              <a:chExt cx="4662954" cy="525240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10"/>
              <a:srcRect l="19844"/>
              <a:stretch/>
            </p:blipFill>
            <p:spPr>
              <a:xfrm>
                <a:off x="372520" y="992877"/>
                <a:ext cx="4219712" cy="269327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0472" y="2606916"/>
                <a:ext cx="3752167" cy="220749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12"/>
              <a:srcRect l="2405" t="2542" r="2208"/>
              <a:stretch/>
            </p:blipFill>
            <p:spPr>
              <a:xfrm>
                <a:off x="1898136" y="4814412"/>
                <a:ext cx="3137338" cy="14308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681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A Need For Something More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63922" y="4696037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9405" y="4965124"/>
            <a:ext cx="333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Type in any search term and get back images that match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292773" y="1329350"/>
            <a:ext cx="7091" cy="1607544"/>
          </a:xfrm>
          <a:prstGeom prst="line">
            <a:avLst/>
          </a:prstGeom>
          <a:ln w="508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33179" y="1780002"/>
            <a:ext cx="32977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Large Vocabulary</a:t>
            </a:r>
            <a:endParaRPr lang="en-US" sz="32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7285682" y="3048280"/>
            <a:ext cx="7091" cy="1607544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75052" y="4767210"/>
            <a:ext cx="7091" cy="1607544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9443" y="3455017"/>
            <a:ext cx="39386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Leverage Noisy Data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09444" y="5277628"/>
            <a:ext cx="40692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/>
                </a:solidFill>
              </a:rPr>
              <a:t>Multi-Concept Images</a:t>
            </a:r>
            <a:endParaRPr lang="en-US" sz="3200" dirty="0">
              <a:solidFill>
                <a:schemeClr val="accent3"/>
              </a:solidFill>
            </a:endParaRPr>
          </a:p>
        </p:txBody>
      </p:sp>
      <p:pic>
        <p:nvPicPr>
          <p:cNvPr id="7170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6" y="1790387"/>
            <a:ext cx="53340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1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Scale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0678" y="3733527"/>
            <a:ext cx="2467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 million images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Thousand classes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Curated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1845" y="3763542"/>
            <a:ext cx="289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100 million </a:t>
            </a:r>
            <a:r>
              <a:rPr lang="en-US" sz="2400" dirty="0">
                <a:solidFill>
                  <a:schemeClr val="accent3"/>
                </a:solidFill>
              </a:rPr>
              <a:t>i</a:t>
            </a:r>
            <a:r>
              <a:rPr lang="en-US" sz="2400" dirty="0" smtClean="0">
                <a:solidFill>
                  <a:schemeClr val="accent3"/>
                </a:solidFill>
              </a:rPr>
              <a:t>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Millions of “classes”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User generated</a:t>
            </a:r>
          </a:p>
        </p:txBody>
      </p:sp>
      <p:pic>
        <p:nvPicPr>
          <p:cNvPr id="1026" name="Picture 2" descr="http://cs.stanford.edu/people/karpathy/mosaic_s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57" y="2614814"/>
            <a:ext cx="4420063" cy="92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9/9b/Flick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47" y="2420685"/>
            <a:ext cx="3697997" cy="11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4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Tagging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2500" y="1019175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9" y="858615"/>
            <a:ext cx="5699963" cy="5644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11" y="858614"/>
            <a:ext cx="5163790" cy="4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Multiple Object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23326" y="505819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ImageNet iconic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962"/>
          <a:stretch/>
        </p:blipFill>
        <p:spPr>
          <a:xfrm>
            <a:off x="999931" y="1012515"/>
            <a:ext cx="3581399" cy="37664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7174" y="507018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Open </a:t>
            </a:r>
            <a:r>
              <a:rPr lang="en-US" sz="2400" dirty="0">
                <a:solidFill>
                  <a:schemeClr val="accent3"/>
                </a:solidFill>
              </a:rPr>
              <a:t>s</a:t>
            </a:r>
            <a:r>
              <a:rPr lang="en-US" sz="2400" dirty="0" smtClean="0">
                <a:solidFill>
                  <a:schemeClr val="accent3"/>
                </a:solidFill>
              </a:rPr>
              <a:t>ource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500" y="1012515"/>
            <a:ext cx="3057525" cy="2038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501" y="3471039"/>
            <a:ext cx="6328672" cy="1047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972" y="1040628"/>
            <a:ext cx="31242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23223</TotalTime>
  <Words>1691</Words>
  <Application>Microsoft Macintosh PowerPoint</Application>
  <PresentationFormat>Custom</PresentationFormat>
  <Paragraphs>351</Paragraphs>
  <Slides>27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415</cp:revision>
  <dcterms:created xsi:type="dcterms:W3CDTF">2016-06-17T21:01:28Z</dcterms:created>
  <dcterms:modified xsi:type="dcterms:W3CDTF">2016-11-24T22:02:13Z</dcterms:modified>
</cp:coreProperties>
</file>